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324" r:id="rId2"/>
    <p:sldId id="256" r:id="rId3"/>
    <p:sldId id="259" r:id="rId4"/>
    <p:sldId id="306" r:id="rId5"/>
    <p:sldId id="338" r:id="rId6"/>
    <p:sldId id="327" r:id="rId7"/>
    <p:sldId id="269" r:id="rId8"/>
    <p:sldId id="270" r:id="rId9"/>
    <p:sldId id="271" r:id="rId10"/>
    <p:sldId id="272" r:id="rId11"/>
    <p:sldId id="326" r:id="rId12"/>
    <p:sldId id="325" r:id="rId13"/>
    <p:sldId id="328" r:id="rId14"/>
    <p:sldId id="329" r:id="rId15"/>
    <p:sldId id="330" r:id="rId16"/>
    <p:sldId id="331" r:id="rId17"/>
    <p:sldId id="332" r:id="rId18"/>
    <p:sldId id="333" r:id="rId19"/>
    <p:sldId id="334" r:id="rId20"/>
    <p:sldId id="335" r:id="rId21"/>
    <p:sldId id="274" r:id="rId22"/>
    <p:sldId id="273" r:id="rId23"/>
    <p:sldId id="275" r:id="rId24"/>
    <p:sldId id="276" r:id="rId25"/>
    <p:sldId id="277" r:id="rId26"/>
    <p:sldId id="341" r:id="rId27"/>
    <p:sldId id="279" r:id="rId28"/>
    <p:sldId id="280" r:id="rId29"/>
    <p:sldId id="281" r:id="rId30"/>
    <p:sldId id="282" r:id="rId31"/>
    <p:sldId id="283" r:id="rId32"/>
    <p:sldId id="284" r:id="rId33"/>
    <p:sldId id="285" r:id="rId34"/>
    <p:sldId id="286" r:id="rId35"/>
    <p:sldId id="287" r:id="rId36"/>
    <p:sldId id="340" r:id="rId37"/>
    <p:sldId id="339" r:id="rId38"/>
    <p:sldId id="288" r:id="rId39"/>
    <p:sldId id="289" r:id="rId40"/>
    <p:sldId id="290" r:id="rId41"/>
    <p:sldId id="291" r:id="rId42"/>
    <p:sldId id="292" r:id="rId43"/>
    <p:sldId id="294" r:id="rId44"/>
    <p:sldId id="315" r:id="rId45"/>
  </p:sldIdLst>
  <p:sldSz cx="9144000" cy="6858000" type="screen4x3"/>
  <p:notesSz cx="6858000" cy="9144000"/>
  <p:defaultTextStyle>
    <a:lvl1pPr defTabSz="457200">
      <a:defRPr>
        <a:latin typeface="Arial"/>
        <a:ea typeface="Arial"/>
        <a:cs typeface="Arial"/>
        <a:sym typeface="Arial"/>
      </a:defRPr>
    </a:lvl1pPr>
    <a:lvl2pPr indent="457200" defTabSz="457200">
      <a:defRPr>
        <a:latin typeface="Arial"/>
        <a:ea typeface="Arial"/>
        <a:cs typeface="Arial"/>
        <a:sym typeface="Arial"/>
      </a:defRPr>
    </a:lvl2pPr>
    <a:lvl3pPr indent="914400" defTabSz="457200">
      <a:defRPr>
        <a:latin typeface="Arial"/>
        <a:ea typeface="Arial"/>
        <a:cs typeface="Arial"/>
        <a:sym typeface="Arial"/>
      </a:defRPr>
    </a:lvl3pPr>
    <a:lvl4pPr indent="1371600" defTabSz="457200">
      <a:defRPr>
        <a:latin typeface="Arial"/>
        <a:ea typeface="Arial"/>
        <a:cs typeface="Arial"/>
        <a:sym typeface="Arial"/>
      </a:defRPr>
    </a:lvl4pPr>
    <a:lvl5pPr indent="1828800" defTabSz="457200">
      <a:defRPr>
        <a:latin typeface="Arial"/>
        <a:ea typeface="Arial"/>
        <a:cs typeface="Arial"/>
        <a:sym typeface="Arial"/>
      </a:defRPr>
    </a:lvl5pPr>
    <a:lvl6pPr indent="2286000" defTabSz="457200">
      <a:defRPr>
        <a:latin typeface="Arial"/>
        <a:ea typeface="Arial"/>
        <a:cs typeface="Arial"/>
        <a:sym typeface="Arial"/>
      </a:defRPr>
    </a:lvl6pPr>
    <a:lvl7pPr indent="2743200" defTabSz="457200">
      <a:defRPr>
        <a:latin typeface="Arial"/>
        <a:ea typeface="Arial"/>
        <a:cs typeface="Arial"/>
        <a:sym typeface="Arial"/>
      </a:defRPr>
    </a:lvl7pPr>
    <a:lvl8pPr indent="3200400" defTabSz="457200">
      <a:defRPr>
        <a:latin typeface="Arial"/>
        <a:ea typeface="Arial"/>
        <a:cs typeface="Arial"/>
        <a:sym typeface="Arial"/>
      </a:defRPr>
    </a:lvl8pPr>
    <a:lvl9pPr indent="3657600" defTabSz="457200">
      <a:defRPr>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5907"/>
    <a:srgbClr val="C9C3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1976" y="-480"/>
      </p:cViewPr>
      <p:guideLst>
        <p:guide orient="horz" pos="2160"/>
        <p:guide pos="2880"/>
      </p:guideLst>
    </p:cSldViewPr>
  </p:slideViewPr>
  <p:notesTextViewPr>
    <p:cViewPr>
      <p:scale>
        <a:sx n="100" d="100"/>
        <a:sy n="100" d="100"/>
      </p:scale>
      <p:origin x="0" y="0"/>
    </p:cViewPr>
  </p:notesTextViewPr>
  <p:sorterViewPr>
    <p:cViewPr>
      <p:scale>
        <a:sx n="232" d="100"/>
        <a:sy n="232"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649758986"/>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I my</a:t>
            </a:r>
            <a:r>
              <a:rPr lang="en-US" baseline="0" dirty="0" smtClean="0"/>
              <a:t> name is Francesca Samsel.  I am trained as an artist and spent many happy years painting on the sides of building.  Currently I </a:t>
            </a:r>
            <a:r>
              <a:rPr lang="en-US" dirty="0" smtClean="0"/>
              <a:t>work with domain scientists and visualization teams building means</a:t>
            </a:r>
            <a:r>
              <a:rPr lang="en-US" baseline="0" dirty="0" smtClean="0"/>
              <a:t> for extracting more value from visualized data..</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a:t>
            </a:fld>
            <a:endParaRPr lang="en-US" dirty="0"/>
          </a:p>
        </p:txBody>
      </p:sp>
    </p:spTree>
    <p:extLst>
      <p:ext uri="{BB962C8B-B14F-4D97-AF65-F5344CB8AC3E}">
        <p14:creationId xmlns:p14="http://schemas.microsoft.com/office/powerpoint/2010/main" val="1396083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Here is the same visualization using an analogous color range.</a:t>
            </a:r>
          </a:p>
          <a:p>
            <a:r>
              <a:rPr lang="en-US" dirty="0" smtClean="0"/>
              <a:t>The analogous range unifies the whole but there is still plenty of room for differentiation.</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19</a:t>
            </a:fld>
            <a:endParaRPr lang="en-US" dirty="0"/>
          </a:p>
        </p:txBody>
      </p:sp>
    </p:spTree>
    <p:extLst>
      <p:ext uri="{BB962C8B-B14F-4D97-AF65-F5344CB8AC3E}">
        <p14:creationId xmlns:p14="http://schemas.microsoft.com/office/powerpoint/2010/main" val="3729453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 original before and after of that same data set.</a:t>
            </a:r>
          </a:p>
          <a:p>
            <a:r>
              <a:rPr lang="en-US" baseline="0" dirty="0" err="1" smtClean="0"/>
              <a:t>Te</a:t>
            </a:r>
            <a:r>
              <a:rPr lang="en-US" baseline="0" dirty="0" smtClean="0"/>
              <a:t> scientists were most interested in the white shapes, which are a pink on the left and too close in value to the background rending them difficult to see.  The second most important information is rendered in green.  The pink, left/ orange right  dots are also important. However the blue dots are there only for context.</a:t>
            </a:r>
          </a:p>
          <a:p>
            <a:r>
              <a:rPr lang="en-US" baseline="0" dirty="0" smtClean="0"/>
              <a:t>When I say color is like a symphony, what I mean is that just as with a musical score, one needs to control the balance, the emphasis and relationships between color, just as a composer does with musical notes.</a:t>
            </a:r>
          </a:p>
          <a:p>
            <a:endParaRPr lang="en-US"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20</a:t>
            </a:fld>
            <a:endParaRPr lang="en-US"/>
          </a:p>
        </p:txBody>
      </p:sp>
    </p:spTree>
    <p:extLst>
      <p:ext uri="{BB962C8B-B14F-4D97-AF65-F5344CB8AC3E}">
        <p14:creationId xmlns:p14="http://schemas.microsoft.com/office/powerpoint/2010/main" val="679019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Scientists from the Climate, Ocean and Sea Ice Modeling Team (COSIM) at the Los Alamos National Laboratory (LANL) are interested in gaining a deeper understanding of three primary ocean currents: the Gulf Stream, the Kuroshio Current, and the Agulhas Current &amp; Retroflection. To address these needs, visual artist Francesca Samsel teamed up with experts from the areas of computer science, climate science, statistics, and perceptual science. By engaging an artist specializing in color, we created colormaps that provide the ability to see greater detail in these high-resolution datasets. The new colormaps applied to the POP dataset enabled scientists to see areas of interest unclear using standard colormaps. Improvements in the perceptual range of color allowed scientists to highlight structures within specific ocean currents. Work with the COSIM team members drove development of </a:t>
            </a:r>
            <a:r>
              <a:rPr lang="en-US" sz="1600" i="1" kern="1200" dirty="0" smtClean="0">
                <a:solidFill>
                  <a:schemeClr val="tx1"/>
                </a:solidFill>
                <a:effectLst/>
                <a:latin typeface="+mn-lt"/>
                <a:ea typeface="+mn-ea"/>
                <a:cs typeface="+mn-cs"/>
              </a:rPr>
              <a:t>nested colormaps </a:t>
            </a:r>
            <a:r>
              <a:rPr lang="en-US" sz="1600" kern="1200" dirty="0" smtClean="0">
                <a:solidFill>
                  <a:schemeClr val="tx1"/>
                </a:solidFill>
                <a:effectLst/>
                <a:latin typeface="+mn-lt"/>
                <a:ea typeface="+mn-ea"/>
                <a:cs typeface="+mn-cs"/>
              </a:rPr>
              <a:t>which provide further detail to the scientists. </a:t>
            </a:r>
            <a:endParaRPr lang="en-US" sz="1600" dirty="0" smtClean="0"/>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1B3AFF1-7F23-3646-94D2-BB7C0790A6C3}" type="slidenum">
              <a:rPr lang="en-US" smtClean="0"/>
              <a:t>11</a:t>
            </a:fld>
            <a:endParaRPr lang="en-US" dirty="0"/>
          </a:p>
        </p:txBody>
      </p:sp>
    </p:spTree>
    <p:extLst>
      <p:ext uri="{BB962C8B-B14F-4D97-AF65-F5344CB8AC3E}">
        <p14:creationId xmlns:p14="http://schemas.microsoft.com/office/powerpoint/2010/main" val="890429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smtClean="0"/>
          </a:p>
          <a:p>
            <a:r>
              <a:rPr lang="en-US" sz="1200" baseline="0" dirty="0" smtClean="0"/>
              <a:t>Color played well is like a symphony.</a:t>
            </a:r>
          </a:p>
          <a:p>
            <a:r>
              <a:rPr lang="en-US" sz="1200" baseline="0" dirty="0" smtClean="0"/>
              <a:t>Think of color ranges, blues, reds and greens as sections of the orchestra and individual colors as notes.</a:t>
            </a:r>
          </a:p>
          <a:p>
            <a:endParaRPr lang="en-US" sz="12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12</a:t>
            </a:fld>
            <a:endParaRPr lang="en-US" dirty="0"/>
          </a:p>
        </p:txBody>
      </p:sp>
    </p:spTree>
    <p:extLst>
      <p:ext uri="{BB962C8B-B14F-4D97-AF65-F5344CB8AC3E}">
        <p14:creationId xmlns:p14="http://schemas.microsoft.com/office/powerpoint/2010/main" val="3274059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Hue is simply what color is it? Blue</a:t>
            </a:r>
            <a:r>
              <a:rPr lang="en-US" baseline="0" dirty="0" smtClean="0"/>
              <a:t> green yellow..</a:t>
            </a:r>
            <a:r>
              <a:rPr lang="en-US" baseline="0" dirty="0" err="1" smtClean="0"/>
              <a:t>etc</a:t>
            </a:r>
            <a:r>
              <a:rPr lang="en-US" baseline="0" dirty="0" smtClean="0"/>
              <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13</a:t>
            </a:fld>
            <a:endParaRPr lang="en-US"/>
          </a:p>
        </p:txBody>
      </p:sp>
    </p:spTree>
    <p:extLst>
      <p:ext uri="{BB962C8B-B14F-4D97-AF65-F5344CB8AC3E}">
        <p14:creationId xmlns:p14="http://schemas.microsoft.com/office/powerpoint/2010/main" val="28819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a:t>
            </a:r>
            <a:r>
              <a:rPr lang="en-US" dirty="0"/>
              <a:t>is how dark or light is it, </a:t>
            </a:r>
            <a:r>
              <a:rPr lang="en-US" dirty="0" smtClean="0"/>
              <a:t>luminance</a:t>
            </a:r>
            <a:r>
              <a:rPr lang="en-US" dirty="0"/>
              <a:t>.</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14</a:t>
            </a:fld>
            <a:endParaRPr lang="en-US" dirty="0"/>
          </a:p>
        </p:txBody>
      </p:sp>
    </p:spTree>
    <p:extLst>
      <p:ext uri="{BB962C8B-B14F-4D97-AF65-F5344CB8AC3E}">
        <p14:creationId xmlns:p14="http://schemas.microsoft.com/office/powerpoint/2010/main" val="1534344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Saturation is the purity, intensity, of the color.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15</a:t>
            </a:fld>
            <a:endParaRPr lang="en-US"/>
          </a:p>
        </p:txBody>
      </p:sp>
    </p:spTree>
    <p:extLst>
      <p:ext uri="{BB962C8B-B14F-4D97-AF65-F5344CB8AC3E}">
        <p14:creationId xmlns:p14="http://schemas.microsoft.com/office/powerpoint/2010/main" val="3252346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Complimentary colors are colors on the opposite sides of teh color wheel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16</a:t>
            </a:fld>
            <a:endParaRPr lang="en-US"/>
          </a:p>
        </p:txBody>
      </p:sp>
    </p:spTree>
    <p:extLst>
      <p:ext uri="{BB962C8B-B14F-4D97-AF65-F5344CB8AC3E}">
        <p14:creationId xmlns:p14="http://schemas.microsoft.com/office/powerpoint/2010/main" val="2862636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a:t>is an example of a complimentary color palette used in a visualization.</a:t>
            </a:r>
          </a:p>
          <a:p>
            <a:endParaRPr lang="en-US" dirty="0"/>
          </a:p>
          <a:p>
            <a:r>
              <a:rPr lang="en-US" dirty="0"/>
              <a:t>note the fully saturated green and the muted green or </a:t>
            </a:r>
            <a:r>
              <a:rPr lang="en-US" dirty="0" err="1"/>
              <a:t>desaturated</a:t>
            </a:r>
            <a:r>
              <a:rPr lang="en-US" dirty="0"/>
              <a:t> green</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17</a:t>
            </a:fld>
            <a:endParaRPr lang="en-US" dirty="0"/>
          </a:p>
        </p:txBody>
      </p:sp>
    </p:spTree>
    <p:extLst>
      <p:ext uri="{BB962C8B-B14F-4D97-AF65-F5344CB8AC3E}">
        <p14:creationId xmlns:p14="http://schemas.microsoft.com/office/powerpoint/2010/main" val="333052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Analogous color is color that is close together on the color wheel.</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CA2638E-B1C0-8A48-B6C8-4C8561F4D1A7}" type="slidenum">
              <a:rPr lang="en-US" smtClean="0"/>
              <a:t>18</a:t>
            </a:fld>
            <a:endParaRPr lang="en-US"/>
          </a:p>
        </p:txBody>
      </p:sp>
    </p:spTree>
    <p:extLst>
      <p:ext uri="{BB962C8B-B14F-4D97-AF65-F5344CB8AC3E}">
        <p14:creationId xmlns:p14="http://schemas.microsoft.com/office/powerpoint/2010/main" val="194824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p:spPr>
        <p:txBody>
          <a:bodyPr/>
          <a:lstStyle/>
          <a:p>
            <a:pPr lvl="0">
              <a:defRPr sz="1800"/>
            </a:pPr>
            <a:r>
              <a:rPr sz="4400"/>
              <a:t>Title Text</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457200" y="274638"/>
            <a:ext cx="60198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cap="all">
                <a:latin typeface="Arial Bold"/>
                <a:ea typeface="Arial Bold"/>
                <a:cs typeface="Arial Bold"/>
                <a:sym typeface="Arial Bold"/>
              </a:defRPr>
            </a:lvl1pPr>
          </a:lstStyle>
          <a:p>
            <a:pPr lvl="0">
              <a:defRPr sz="1800" cap="none"/>
            </a:pPr>
            <a:r>
              <a:rPr sz="4000" cap="all"/>
              <a:t>Title Text</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457200" y="1435465"/>
            <a:ext cx="4040188" cy="739411"/>
          </a:xfrm>
          <a:prstGeom prst="rect">
            <a:avLst/>
          </a:prstGeom>
        </p:spPr>
        <p:txBody>
          <a:bodyPr anchor="b"/>
          <a:lstStyle>
            <a:lvl1pPr marL="0" indent="0">
              <a:spcBef>
                <a:spcPts val="500"/>
              </a:spcBef>
              <a:buSzTx/>
              <a:buFontTx/>
              <a:buNone/>
              <a:defRPr sz="2400">
                <a:latin typeface="Arial Bold"/>
                <a:ea typeface="Arial Bold"/>
                <a:cs typeface="Arial Bold"/>
                <a:sym typeface="Arial Bold"/>
              </a:defRPr>
            </a:lvl1pPr>
            <a:lvl2pPr marL="0" indent="457200">
              <a:spcBef>
                <a:spcPts val="500"/>
              </a:spcBef>
              <a:buSzTx/>
              <a:buFontTx/>
              <a:buNone/>
              <a:defRPr sz="2400">
                <a:latin typeface="Arial Bold"/>
                <a:ea typeface="Arial Bold"/>
                <a:cs typeface="Arial Bold"/>
                <a:sym typeface="Arial Bold"/>
              </a:defRPr>
            </a:lvl2pPr>
            <a:lvl3pPr marL="0" indent="914400">
              <a:spcBef>
                <a:spcPts val="500"/>
              </a:spcBef>
              <a:buSzTx/>
              <a:buFontTx/>
              <a:buNone/>
              <a:defRPr sz="2400">
                <a:latin typeface="Arial Bold"/>
                <a:ea typeface="Arial Bold"/>
                <a:cs typeface="Arial Bold"/>
                <a:sym typeface="Arial Bold"/>
              </a:defRPr>
            </a:lvl3pPr>
            <a:lvl4pPr marL="0" indent="1371600">
              <a:spcBef>
                <a:spcPts val="500"/>
              </a:spcBef>
              <a:buSzTx/>
              <a:buFontTx/>
              <a:buNone/>
              <a:defRPr sz="2400">
                <a:latin typeface="Arial Bold"/>
                <a:ea typeface="Arial Bold"/>
                <a:cs typeface="Arial Bold"/>
                <a:sym typeface="Arial Bold"/>
              </a:defRPr>
            </a:lvl4pPr>
            <a:lvl5pPr marL="0" indent="1828800">
              <a:spcBef>
                <a:spcPts val="500"/>
              </a:spcBef>
              <a:buSzTx/>
              <a:buFontTx/>
              <a:buNone/>
              <a:defRPr sz="2400">
                <a:latin typeface="Arial Bold"/>
                <a:ea typeface="Arial Bold"/>
                <a:cs typeface="Arial Bold"/>
                <a:sym typeface="Arial Bold"/>
              </a:defRPr>
            </a:lvl5p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lgn="l">
              <a:defRPr sz="2000">
                <a:latin typeface="Arial Bold"/>
                <a:ea typeface="Arial Bold"/>
                <a:cs typeface="Arial Bold"/>
                <a:sym typeface="Arial Bold"/>
              </a:defRPr>
            </a:lvl1pPr>
          </a:lstStyle>
          <a:p>
            <a:pPr lvl="0">
              <a:defRPr sz="1800"/>
            </a:pPr>
            <a:r>
              <a:rPr sz="2000"/>
              <a:t>Title Text</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1" cy="566738"/>
          </a:xfrm>
          <a:prstGeom prst="rect">
            <a:avLst/>
          </a:prstGeom>
        </p:spPr>
        <p:txBody>
          <a:bodyPr anchor="b"/>
          <a:lstStyle>
            <a:lvl1pPr algn="l">
              <a:defRPr sz="2000">
                <a:latin typeface="Arial Bold"/>
                <a:ea typeface="Arial Bold"/>
                <a:cs typeface="Arial Bold"/>
                <a:sym typeface="Arial Bold"/>
              </a:defRPr>
            </a:lvl1pPr>
          </a:lstStyle>
          <a:p>
            <a:pPr lvl="0">
              <a:defRPr sz="1800"/>
            </a:pPr>
            <a:r>
              <a:rPr sz="2000"/>
              <a:t>Title Text</a:t>
            </a:r>
          </a:p>
        </p:txBody>
      </p:sp>
      <p:sp>
        <p:nvSpPr>
          <p:cNvPr id="36" name="Shape 36"/>
          <p:cNvSpPr>
            <a:spLocks noGrp="1"/>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6785"/>
            <a:ext cx="2133600" cy="264255"/>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txStyles>
    <p:titleStyle>
      <a:lvl1pPr algn="ctr" defTabSz="457200">
        <a:defRPr sz="4400">
          <a:latin typeface="Arial"/>
          <a:ea typeface="Arial"/>
          <a:cs typeface="Arial"/>
          <a:sym typeface="Arial"/>
        </a:defRPr>
      </a:lvl1pPr>
      <a:lvl2pPr algn="ctr" defTabSz="457200">
        <a:defRPr sz="4400">
          <a:latin typeface="Arial"/>
          <a:ea typeface="Arial"/>
          <a:cs typeface="Arial"/>
          <a:sym typeface="Arial"/>
        </a:defRPr>
      </a:lvl2pPr>
      <a:lvl3pPr algn="ctr" defTabSz="457200">
        <a:defRPr sz="4400">
          <a:latin typeface="Arial"/>
          <a:ea typeface="Arial"/>
          <a:cs typeface="Arial"/>
          <a:sym typeface="Arial"/>
        </a:defRPr>
      </a:lvl3pPr>
      <a:lvl4pPr algn="ctr" defTabSz="457200">
        <a:defRPr sz="4400">
          <a:latin typeface="Arial"/>
          <a:ea typeface="Arial"/>
          <a:cs typeface="Arial"/>
          <a:sym typeface="Arial"/>
        </a:defRPr>
      </a:lvl4pPr>
      <a:lvl5pPr algn="ctr" defTabSz="457200">
        <a:defRPr sz="4400">
          <a:latin typeface="Arial"/>
          <a:ea typeface="Arial"/>
          <a:cs typeface="Arial"/>
          <a:sym typeface="Arial"/>
        </a:defRPr>
      </a:lvl5pPr>
      <a:lvl6pPr algn="ctr" defTabSz="457200">
        <a:defRPr sz="4400">
          <a:latin typeface="Arial"/>
          <a:ea typeface="Arial"/>
          <a:cs typeface="Arial"/>
          <a:sym typeface="Arial"/>
        </a:defRPr>
      </a:lvl6pPr>
      <a:lvl7pPr algn="ctr" defTabSz="457200">
        <a:defRPr sz="4400">
          <a:latin typeface="Arial"/>
          <a:ea typeface="Arial"/>
          <a:cs typeface="Arial"/>
          <a:sym typeface="Arial"/>
        </a:defRPr>
      </a:lvl7pPr>
      <a:lvl8pPr algn="ctr" defTabSz="457200">
        <a:defRPr sz="4400">
          <a:latin typeface="Arial"/>
          <a:ea typeface="Arial"/>
          <a:cs typeface="Arial"/>
          <a:sym typeface="Arial"/>
        </a:defRPr>
      </a:lvl8pPr>
      <a:lvl9pPr algn="ctr" defTabSz="457200">
        <a:defRPr sz="4400">
          <a:latin typeface="Arial"/>
          <a:ea typeface="Arial"/>
          <a:cs typeface="Arial"/>
          <a:sym typeface="Arial"/>
        </a:defRPr>
      </a:lvl9pPr>
    </p:titleStyle>
    <p:bodyStyle>
      <a:lvl1pPr marL="342900" indent="-342900" defTabSz="457200">
        <a:spcBef>
          <a:spcPts val="700"/>
        </a:spcBef>
        <a:buSzPct val="100000"/>
        <a:buFont typeface="Arial"/>
        <a:buChar char="•"/>
        <a:defRPr sz="3200">
          <a:latin typeface="Arial"/>
          <a:ea typeface="Arial"/>
          <a:cs typeface="Arial"/>
          <a:sym typeface="Arial"/>
        </a:defRPr>
      </a:lvl1pPr>
      <a:lvl2pPr marL="783771" indent="-326571" defTabSz="457200">
        <a:spcBef>
          <a:spcPts val="700"/>
        </a:spcBef>
        <a:buSzPct val="100000"/>
        <a:buFont typeface="Arial"/>
        <a:buChar char="–"/>
        <a:defRPr sz="3200">
          <a:latin typeface="Arial"/>
          <a:ea typeface="Arial"/>
          <a:cs typeface="Arial"/>
          <a:sym typeface="Arial"/>
        </a:defRPr>
      </a:lvl2pPr>
      <a:lvl3pPr marL="1219200" indent="-304800" defTabSz="457200">
        <a:spcBef>
          <a:spcPts val="700"/>
        </a:spcBef>
        <a:buSzPct val="100000"/>
        <a:buFont typeface="Arial"/>
        <a:buChar char="•"/>
        <a:defRPr sz="3200">
          <a:latin typeface="Arial"/>
          <a:ea typeface="Arial"/>
          <a:cs typeface="Arial"/>
          <a:sym typeface="Arial"/>
        </a:defRPr>
      </a:lvl3pPr>
      <a:lvl4pPr marL="1737360" indent="-365760" defTabSz="457200">
        <a:spcBef>
          <a:spcPts val="700"/>
        </a:spcBef>
        <a:buSzPct val="100000"/>
        <a:buFont typeface="Arial"/>
        <a:buChar char="–"/>
        <a:defRPr sz="3200">
          <a:latin typeface="Arial"/>
          <a:ea typeface="Arial"/>
          <a:cs typeface="Arial"/>
          <a:sym typeface="Arial"/>
        </a:defRPr>
      </a:lvl4pPr>
      <a:lvl5pPr marL="2194560" indent="-365760" defTabSz="457200">
        <a:spcBef>
          <a:spcPts val="700"/>
        </a:spcBef>
        <a:buSzPct val="100000"/>
        <a:buFont typeface="Arial"/>
        <a:buChar char="»"/>
        <a:defRPr sz="3200">
          <a:latin typeface="Arial"/>
          <a:ea typeface="Arial"/>
          <a:cs typeface="Arial"/>
          <a:sym typeface="Arial"/>
        </a:defRPr>
      </a:lvl5pPr>
      <a:lvl6pPr marL="2651760" indent="-365760" defTabSz="457200">
        <a:spcBef>
          <a:spcPts val="700"/>
        </a:spcBef>
        <a:buSzPct val="100000"/>
        <a:buFont typeface="Arial"/>
        <a:buChar char="•"/>
        <a:defRPr sz="3200">
          <a:latin typeface="Arial"/>
          <a:ea typeface="Arial"/>
          <a:cs typeface="Arial"/>
          <a:sym typeface="Arial"/>
        </a:defRPr>
      </a:lvl6pPr>
      <a:lvl7pPr marL="3108960" indent="-365760" defTabSz="457200">
        <a:spcBef>
          <a:spcPts val="700"/>
        </a:spcBef>
        <a:buSzPct val="100000"/>
        <a:buFont typeface="Arial"/>
        <a:buChar char="•"/>
        <a:defRPr sz="3200">
          <a:latin typeface="Arial"/>
          <a:ea typeface="Arial"/>
          <a:cs typeface="Arial"/>
          <a:sym typeface="Arial"/>
        </a:defRPr>
      </a:lvl7pPr>
      <a:lvl8pPr marL="3566159" indent="-365759" defTabSz="457200">
        <a:spcBef>
          <a:spcPts val="700"/>
        </a:spcBef>
        <a:buSzPct val="100000"/>
        <a:buFont typeface="Arial"/>
        <a:buChar char="•"/>
        <a:defRPr sz="3200">
          <a:latin typeface="Arial"/>
          <a:ea typeface="Arial"/>
          <a:cs typeface="Arial"/>
          <a:sym typeface="Arial"/>
        </a:defRPr>
      </a:lvl8pPr>
      <a:lvl9pPr marL="4023359" indent="-365759" defTabSz="457200">
        <a:spcBef>
          <a:spcPts val="700"/>
        </a:spcBef>
        <a:buSzPct val="100000"/>
        <a:buFont typeface="Arial"/>
        <a:buChar char="•"/>
        <a:defRPr sz="3200">
          <a:latin typeface="Arial"/>
          <a:ea typeface="Arial"/>
          <a:cs typeface="Arial"/>
          <a:sym typeface="Arial"/>
        </a:defRPr>
      </a:lvl9pPr>
    </p:bodyStyle>
    <p:otherStyle>
      <a:lvl1pPr algn="r" defTabSz="457200">
        <a:defRPr sz="1200">
          <a:solidFill>
            <a:schemeClr val="tx1"/>
          </a:solidFill>
          <a:latin typeface="+mn-lt"/>
          <a:ea typeface="+mn-ea"/>
          <a:cs typeface="+mn-cs"/>
          <a:sym typeface="Arial"/>
        </a:defRPr>
      </a:lvl1pPr>
      <a:lvl2pPr indent="457200" algn="r" defTabSz="457200">
        <a:defRPr sz="1200">
          <a:solidFill>
            <a:schemeClr val="tx1"/>
          </a:solidFill>
          <a:latin typeface="+mn-lt"/>
          <a:ea typeface="+mn-ea"/>
          <a:cs typeface="+mn-cs"/>
          <a:sym typeface="Arial"/>
        </a:defRPr>
      </a:lvl2pPr>
      <a:lvl3pPr indent="914400" algn="r" defTabSz="457200">
        <a:defRPr sz="1200">
          <a:solidFill>
            <a:schemeClr val="tx1"/>
          </a:solidFill>
          <a:latin typeface="+mn-lt"/>
          <a:ea typeface="+mn-ea"/>
          <a:cs typeface="+mn-cs"/>
          <a:sym typeface="Arial"/>
        </a:defRPr>
      </a:lvl3pPr>
      <a:lvl4pPr indent="1371600" algn="r" defTabSz="457200">
        <a:defRPr sz="1200">
          <a:solidFill>
            <a:schemeClr val="tx1"/>
          </a:solidFill>
          <a:latin typeface="+mn-lt"/>
          <a:ea typeface="+mn-ea"/>
          <a:cs typeface="+mn-cs"/>
          <a:sym typeface="Arial"/>
        </a:defRPr>
      </a:lvl4pPr>
      <a:lvl5pPr indent="1828800" algn="r" defTabSz="457200">
        <a:defRPr sz="1200">
          <a:solidFill>
            <a:schemeClr val="tx1"/>
          </a:solidFill>
          <a:latin typeface="+mn-lt"/>
          <a:ea typeface="+mn-ea"/>
          <a:cs typeface="+mn-cs"/>
          <a:sym typeface="Arial"/>
        </a:defRPr>
      </a:lvl5pPr>
      <a:lvl6pPr indent="2286000" algn="r" defTabSz="457200">
        <a:defRPr sz="1200">
          <a:solidFill>
            <a:schemeClr val="tx1"/>
          </a:solidFill>
          <a:latin typeface="+mn-lt"/>
          <a:ea typeface="+mn-ea"/>
          <a:cs typeface="+mn-cs"/>
          <a:sym typeface="Arial"/>
        </a:defRPr>
      </a:lvl6pPr>
      <a:lvl7pPr indent="2743200" algn="r" defTabSz="457200">
        <a:defRPr sz="1200">
          <a:solidFill>
            <a:schemeClr val="tx1"/>
          </a:solidFill>
          <a:latin typeface="+mn-lt"/>
          <a:ea typeface="+mn-ea"/>
          <a:cs typeface="+mn-cs"/>
          <a:sym typeface="Arial"/>
        </a:defRPr>
      </a:lvl7pPr>
      <a:lvl8pPr indent="3200400" algn="r" defTabSz="457200">
        <a:defRPr sz="1200">
          <a:solidFill>
            <a:schemeClr val="tx1"/>
          </a:solidFill>
          <a:latin typeface="+mn-lt"/>
          <a:ea typeface="+mn-ea"/>
          <a:cs typeface="+mn-cs"/>
          <a:sym typeface="Arial"/>
        </a:defRPr>
      </a:lvl8pPr>
      <a:lvl9pPr indent="3657600" algn="r" defTabSz="457200">
        <a:defRPr sz="1200">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3.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emf"/><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8088" y="126728"/>
            <a:ext cx="8758767" cy="6443133"/>
          </a:xfrm>
          <a:prstGeom prst="rect">
            <a:avLst/>
          </a:prstGeom>
          <a:solidFill>
            <a:srgbClr val="F5F5DB"/>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sz="1100" dirty="0" smtClean="0">
              <a:solidFill>
                <a:srgbClr val="000000"/>
              </a:solidFill>
            </a:endParaRPr>
          </a:p>
          <a:p>
            <a:endParaRPr lang="en-US" sz="1100" dirty="0">
              <a:solidFill>
                <a:srgbClr val="000000"/>
              </a:solidFill>
            </a:endParaRPr>
          </a:p>
          <a:p>
            <a:endParaRPr lang="en-US" sz="1100" dirty="0" smtClean="0">
              <a:solidFill>
                <a:srgbClr val="000000"/>
              </a:solidFill>
            </a:endParaRPr>
          </a:p>
          <a:p>
            <a:endParaRPr lang="en-US" sz="1100" dirty="0">
              <a:solidFill>
                <a:srgbClr val="000000"/>
              </a:solidFill>
            </a:endParaRPr>
          </a:p>
          <a:p>
            <a:endParaRPr lang="en-US" sz="900" dirty="0" smtClean="0">
              <a:solidFill>
                <a:srgbClr val="000000"/>
              </a:solidFill>
            </a:endParaRPr>
          </a:p>
          <a:p>
            <a:endParaRPr lang="en-US" sz="900" dirty="0">
              <a:solidFill>
                <a:srgbClr val="000000"/>
              </a:solidFill>
            </a:endParaRPr>
          </a:p>
          <a:p>
            <a:endParaRPr lang="en-US" sz="900" dirty="0">
              <a:solidFill>
                <a:srgbClr val="000000"/>
              </a:solidFill>
            </a:endParaRPr>
          </a:p>
          <a:p>
            <a:r>
              <a:rPr lang="en-US" sz="800" dirty="0" smtClean="0">
                <a:solidFill>
                  <a:schemeClr val="tx1"/>
                </a:solidFill>
              </a:rPr>
              <a:t>photo</a:t>
            </a:r>
            <a:r>
              <a:rPr lang="en-US" sz="800" dirty="0">
                <a:solidFill>
                  <a:schemeClr val="tx1"/>
                </a:solidFill>
              </a:rPr>
              <a:t>: NY Times</a:t>
            </a:r>
          </a:p>
          <a:p>
            <a:endParaRPr lang="en-US" sz="1400" dirty="0">
              <a:solidFill>
                <a:srgbClr val="000000"/>
              </a:solidFill>
            </a:endParaRPr>
          </a:p>
        </p:txBody>
      </p:sp>
      <p:pic>
        <p:nvPicPr>
          <p:cNvPr id="6" name="Picture 5"/>
          <p:cNvPicPr/>
          <p:nvPr/>
        </p:nvPicPr>
        <p:blipFill>
          <a:blip r:embed="rId3">
            <a:extLst>
              <a:ext uri="{28A0092B-C50C-407E-A947-70E740481C1C}">
                <a14:useLocalDpi xmlns:a14="http://schemas.microsoft.com/office/drawing/2010/main"/>
              </a:ext>
            </a:extLst>
          </a:blip>
          <a:srcRect/>
          <a:stretch>
            <a:fillRect/>
          </a:stretch>
        </p:blipFill>
        <p:spPr bwMode="auto">
          <a:xfrm>
            <a:off x="-238603" y="4"/>
            <a:ext cx="5618785" cy="3853995"/>
          </a:xfrm>
          <a:prstGeom prst="rect">
            <a:avLst/>
          </a:prstGeom>
          <a:noFill/>
          <a:ln>
            <a:solidFill>
              <a:schemeClr val="tx1"/>
            </a:solidFill>
          </a:ln>
        </p:spPr>
      </p:pic>
      <p:pic>
        <p:nvPicPr>
          <p:cNvPr id="2" name="Picture 1" descr="medOB.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7608" y="2070485"/>
            <a:ext cx="4275667" cy="4499376"/>
          </a:xfrm>
          <a:prstGeom prst="rect">
            <a:avLst/>
          </a:prstGeom>
        </p:spPr>
      </p:pic>
      <p:sp>
        <p:nvSpPr>
          <p:cNvPr id="7" name="Rectangle 6"/>
          <p:cNvSpPr/>
          <p:nvPr/>
        </p:nvSpPr>
        <p:spPr>
          <a:xfrm>
            <a:off x="2142070" y="4696179"/>
            <a:ext cx="2435401" cy="16556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404537" y="4775164"/>
            <a:ext cx="1971468" cy="1384995"/>
          </a:xfrm>
          <a:prstGeom prst="rect">
            <a:avLst/>
          </a:prstGeom>
          <a:noFill/>
        </p:spPr>
        <p:txBody>
          <a:bodyPr wrap="square" rtlCol="0">
            <a:spAutoFit/>
          </a:bodyPr>
          <a:lstStyle/>
          <a:p>
            <a:pPr algn="dist"/>
            <a:r>
              <a:rPr lang="en-US" b="1" dirty="0" smtClean="0">
                <a:latin typeface="Arial"/>
                <a:cs typeface="Arial"/>
              </a:rPr>
              <a:t>Francesca</a:t>
            </a:r>
          </a:p>
          <a:p>
            <a:pPr algn="dist"/>
            <a:r>
              <a:rPr lang="en-US" b="1" dirty="0" smtClean="0">
                <a:latin typeface="Arial"/>
                <a:cs typeface="Arial"/>
              </a:rPr>
              <a:t>  Samsel</a:t>
            </a:r>
          </a:p>
          <a:p>
            <a:pPr algn="r"/>
            <a:r>
              <a:rPr lang="en-US" sz="1200" dirty="0" smtClean="0"/>
              <a:t>Center for Agile Technology</a:t>
            </a:r>
          </a:p>
          <a:p>
            <a:pPr algn="r"/>
            <a:r>
              <a:rPr lang="en-US" sz="1200" dirty="0" smtClean="0"/>
              <a:t>University of Texas at Austin</a:t>
            </a:r>
            <a:endParaRPr lang="en-US" sz="1200" dirty="0"/>
          </a:p>
        </p:txBody>
      </p:sp>
    </p:spTree>
    <p:extLst>
      <p:ext uri="{BB962C8B-B14F-4D97-AF65-F5344CB8AC3E}">
        <p14:creationId xmlns:p14="http://schemas.microsoft.com/office/powerpoint/2010/main" val="13498903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image22.png" descr="calm room.jpg"/>
          <p:cNvPicPr/>
          <p:nvPr/>
        </p:nvPicPr>
        <p:blipFill>
          <a:blip r:embed="rId2">
            <a:extLst/>
          </a:blip>
          <a:srcRect l="11030" t="10704" r="69497" b="10653"/>
          <a:stretch>
            <a:fillRect/>
          </a:stretch>
        </p:blipFill>
        <p:spPr>
          <a:xfrm rot="5400000">
            <a:off x="2108030" y="-1468016"/>
            <a:ext cx="5022613" cy="9238675"/>
          </a:xfrm>
          <a:prstGeom prst="rect">
            <a:avLst/>
          </a:prstGeom>
          <a:ln w="12700">
            <a:miter lim="400000"/>
          </a:ln>
        </p:spPr>
      </p:pic>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a:extLst>
              <a:ext uri="{28A0092B-C50C-407E-A947-70E740481C1C}">
                <a14:useLocalDpi xmlns:a14="http://schemas.microsoft.com/office/drawing/2010/main" val="0"/>
              </a:ext>
            </a:extLst>
          </a:blip>
          <a:srcRect l="7820" t="17323" r="-7820" b="211"/>
          <a:stretch/>
        </p:blipFill>
        <p:spPr>
          <a:xfrm>
            <a:off x="3454810" y="1611587"/>
            <a:ext cx="6193379" cy="3555999"/>
          </a:xfrm>
          <a:prstGeom prst="rect">
            <a:avLst/>
          </a:prstGeom>
          <a:ln w="12700" cmpd="sng">
            <a:solidFill>
              <a:schemeClr val="tx1"/>
            </a:solidFill>
          </a:ln>
        </p:spPr>
      </p:pic>
      <p:pic>
        <p:nvPicPr>
          <p:cNvPr id="9" name="Picture 8" descr="cw.png"/>
          <p:cNvPicPr>
            <a:picLocks noChangeAspect="1"/>
          </p:cNvPicPr>
          <p:nvPr/>
        </p:nvPicPr>
        <p:blipFill rotWithShape="1">
          <a:blip r:embed="rId4">
            <a:extLst>
              <a:ext uri="{28A0092B-C50C-407E-A947-70E740481C1C}">
                <a14:useLocalDpi xmlns:a14="http://schemas.microsoft.com/office/drawing/2010/main" val="0"/>
              </a:ext>
            </a:extLst>
          </a:blip>
          <a:srcRect l="27063" t="7421" r="51622" b="66154"/>
          <a:stretch/>
        </p:blipFill>
        <p:spPr>
          <a:xfrm>
            <a:off x="0" y="166416"/>
            <a:ext cx="3488122" cy="2846551"/>
          </a:xfrm>
          <a:prstGeom prst="rect">
            <a:avLst/>
          </a:prstGeom>
          <a:ln w="12700" cmpd="sng">
            <a:solidFill>
              <a:schemeClr val="tx1"/>
            </a:solidFill>
          </a:ln>
        </p:spPr>
      </p:pic>
      <p:sp>
        <p:nvSpPr>
          <p:cNvPr id="7" name="Rectangle 6"/>
          <p:cNvSpPr/>
          <p:nvPr/>
        </p:nvSpPr>
        <p:spPr>
          <a:xfrm>
            <a:off x="315309" y="5491658"/>
            <a:ext cx="8575347" cy="1182413"/>
          </a:xfrm>
          <a:prstGeom prst="rect">
            <a:avLst/>
          </a:prstGeom>
          <a:solidFill>
            <a:srgbClr val="DED8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85598" y="5214444"/>
            <a:ext cx="7886700" cy="1643557"/>
          </a:xfrm>
        </p:spPr>
        <p:txBody>
          <a:bodyPr>
            <a:normAutofit fontScale="90000"/>
          </a:bodyPr>
          <a:lstStyle/>
          <a:p>
            <a:pPr>
              <a:lnSpc>
                <a:spcPct val="110000"/>
              </a:lnSpc>
            </a:pPr>
            <a:r>
              <a:rPr lang="en-US" sz="2200" dirty="0" smtClean="0">
                <a:latin typeface="Arial" panose="020B0604020202020204" pitchFamily="34" charset="0"/>
                <a:cs typeface="Arial" panose="020B0604020202020204" pitchFamily="34" charset="0"/>
              </a:rPr>
              <a:t>The Climate, Ocean, Sea-Ice Modeling Team,</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COSIM, LANL</a:t>
            </a:r>
            <a:r>
              <a:rPr lang="en-US" sz="2400" dirty="0" smtClean="0">
                <a:latin typeface="Arial" panose="020B0604020202020204" pitchFamily="34" charset="0"/>
                <a:cs typeface="Arial" panose="020B0604020202020204" pitchFamily="34" charset="0"/>
              </a:rPr>
              <a:t/>
            </a:r>
            <a:br>
              <a:rPr lang="en-US"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Are interested in understanding the characteristics of ocean currents.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762314"/>
      </p:ext>
    </p:extLst>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41283"/>
            <a:ext cx="4705345" cy="5559155"/>
          </a:xfrm>
          <a:prstGeom prst="rect">
            <a:avLst/>
          </a:prstGeom>
          <a:solidFill>
            <a:srgbClr val="FCF4D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4" name="Picture 3" descr="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58979" y="4"/>
            <a:ext cx="6574021" cy="6850337"/>
          </a:xfrm>
          <a:prstGeom prst="rect">
            <a:avLst/>
          </a:prstGeom>
        </p:spPr>
      </p:pic>
      <p:sp>
        <p:nvSpPr>
          <p:cNvPr id="6" name="TextBox 5"/>
          <p:cNvSpPr txBox="1"/>
          <p:nvPr/>
        </p:nvSpPr>
        <p:spPr>
          <a:xfrm>
            <a:off x="313360" y="2764002"/>
            <a:ext cx="2645690" cy="2677656"/>
          </a:xfrm>
          <a:prstGeom prst="rect">
            <a:avLst/>
          </a:prstGeom>
          <a:noFill/>
        </p:spPr>
        <p:txBody>
          <a:bodyPr wrap="square" rtlCol="0">
            <a:spAutoFit/>
          </a:bodyPr>
          <a:lstStyle/>
          <a:p>
            <a:r>
              <a:rPr lang="en-US" sz="2800" dirty="0" smtClean="0"/>
              <a:t>Color is like</a:t>
            </a:r>
          </a:p>
          <a:p>
            <a:r>
              <a:rPr lang="en-US" sz="2800" dirty="0" smtClean="0"/>
              <a:t>a symphony.</a:t>
            </a:r>
          </a:p>
          <a:p>
            <a:endParaRPr lang="en-US" sz="1600" dirty="0" smtClean="0"/>
          </a:p>
          <a:p>
            <a:r>
              <a:rPr lang="en-US" sz="1600" dirty="0" smtClean="0"/>
              <a:t>There are many voices (instruments). </a:t>
            </a:r>
          </a:p>
          <a:p>
            <a:r>
              <a:rPr lang="en-US" sz="1600" dirty="0" smtClean="0"/>
              <a:t>In harmony, they are magical.</a:t>
            </a:r>
          </a:p>
          <a:p>
            <a:r>
              <a:rPr lang="en-US" sz="1600" dirty="0"/>
              <a:t>O</a:t>
            </a:r>
            <a:r>
              <a:rPr lang="en-US" sz="1600" dirty="0" smtClean="0"/>
              <a:t>ff key, and we look for the exit door.</a:t>
            </a:r>
            <a:endParaRPr lang="en-US" sz="1600" dirty="0"/>
          </a:p>
        </p:txBody>
      </p:sp>
    </p:spTree>
    <p:extLst>
      <p:ext uri="{BB962C8B-B14F-4D97-AF65-F5344CB8AC3E}">
        <p14:creationId xmlns:p14="http://schemas.microsoft.com/office/powerpoint/2010/main" val="24939185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2972" y="0"/>
            <a:ext cx="9341556" cy="1359441"/>
          </a:xfrm>
          <a:prstGeom prst="rect">
            <a:avLst/>
          </a:prstGeom>
          <a:solidFill>
            <a:srgbClr val="C9C3A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chemeClr val="tx1"/>
                </a:solidFill>
              </a:rPr>
              <a:t>Color Theory 101</a:t>
            </a:r>
            <a:endParaRPr lang="en-US" sz="3200" dirty="0">
              <a:solidFill>
                <a:schemeClr val="tx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609566"/>
            <a:ext cx="9144000" cy="2718892"/>
          </a:xfrm>
          <a:prstGeom prst="rect">
            <a:avLst/>
          </a:prstGeom>
        </p:spPr>
      </p:pic>
      <p:sp>
        <p:nvSpPr>
          <p:cNvPr id="8" name="Rectangle 7"/>
          <p:cNvSpPr/>
          <p:nvPr/>
        </p:nvSpPr>
        <p:spPr>
          <a:xfrm>
            <a:off x="350174" y="1845800"/>
            <a:ext cx="1056825" cy="646331"/>
          </a:xfrm>
          <a:prstGeom prst="rect">
            <a:avLst/>
          </a:prstGeom>
        </p:spPr>
        <p:txBody>
          <a:bodyPr wrap="none">
            <a:spAutoFit/>
          </a:bodyPr>
          <a:lstStyle/>
          <a:p>
            <a:r>
              <a:rPr lang="en-US" sz="3600" b="1" u="sng" dirty="0" smtClean="0"/>
              <a:t>Hue</a:t>
            </a:r>
            <a:endParaRPr lang="en-US" sz="3600" b="1" u="sng" dirty="0"/>
          </a:p>
        </p:txBody>
      </p:sp>
    </p:spTree>
    <p:extLst>
      <p:ext uri="{BB962C8B-B14F-4D97-AF65-F5344CB8AC3E}">
        <p14:creationId xmlns:p14="http://schemas.microsoft.com/office/powerpoint/2010/main" val="67767269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341556" cy="6858000"/>
          </a:xfrm>
          <a:prstGeom prst="rect">
            <a:avLst/>
          </a:prstGeom>
          <a:solidFill>
            <a:srgbClr val="FCF9E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8011092" y="4257063"/>
            <a:ext cx="684803" cy="369332"/>
          </a:xfrm>
          <a:prstGeom prst="rect">
            <a:avLst/>
          </a:prstGeom>
          <a:noFill/>
        </p:spPr>
        <p:txBody>
          <a:bodyPr wrap="none" rtlCol="0">
            <a:spAutoFit/>
          </a:bodyPr>
          <a:lstStyle/>
          <a:p>
            <a:r>
              <a:rPr lang="en-US" b="1" dirty="0" smtClean="0"/>
              <a:t>dark</a:t>
            </a:r>
            <a:endParaRPr lang="en-US" b="1" dirty="0"/>
          </a:p>
        </p:txBody>
      </p:sp>
      <p:sp>
        <p:nvSpPr>
          <p:cNvPr id="2" name="TextBox 1"/>
          <p:cNvSpPr txBox="1"/>
          <p:nvPr/>
        </p:nvSpPr>
        <p:spPr>
          <a:xfrm>
            <a:off x="498593" y="815311"/>
            <a:ext cx="1279517" cy="584776"/>
          </a:xfrm>
          <a:prstGeom prst="rect">
            <a:avLst/>
          </a:prstGeom>
          <a:noFill/>
        </p:spPr>
        <p:txBody>
          <a:bodyPr wrap="none" rtlCol="0">
            <a:spAutoFit/>
          </a:bodyPr>
          <a:lstStyle/>
          <a:p>
            <a:r>
              <a:rPr lang="en-US" sz="3200" b="1" dirty="0" smtClean="0"/>
              <a:t>Value</a:t>
            </a:r>
            <a:endParaRPr lang="en-US" sz="3200" b="1" dirty="0"/>
          </a:p>
        </p:txBody>
      </p:sp>
      <p:pic>
        <p:nvPicPr>
          <p:cNvPr id="4" name="Picture 3"/>
          <p:cNvPicPr>
            <a:picLocks noChangeAspect="1"/>
          </p:cNvPicPr>
          <p:nvPr/>
        </p:nvPicPr>
        <p:blipFill>
          <a:blip r:embed="rId3"/>
          <a:stretch>
            <a:fillRect/>
          </a:stretch>
        </p:blipFill>
        <p:spPr>
          <a:xfrm rot="10800000">
            <a:off x="112893" y="1643153"/>
            <a:ext cx="9144000" cy="2592271"/>
          </a:xfrm>
          <a:prstGeom prst="rect">
            <a:avLst/>
          </a:prstGeom>
        </p:spPr>
      </p:pic>
      <p:sp>
        <p:nvSpPr>
          <p:cNvPr id="5" name="TextBox 4"/>
          <p:cNvSpPr txBox="1"/>
          <p:nvPr/>
        </p:nvSpPr>
        <p:spPr>
          <a:xfrm>
            <a:off x="620890" y="4222691"/>
            <a:ext cx="608122" cy="369332"/>
          </a:xfrm>
          <a:prstGeom prst="rect">
            <a:avLst/>
          </a:prstGeom>
          <a:noFill/>
        </p:spPr>
        <p:txBody>
          <a:bodyPr wrap="none" rtlCol="0">
            <a:spAutoFit/>
          </a:bodyPr>
          <a:lstStyle/>
          <a:p>
            <a:r>
              <a:rPr lang="en-US" dirty="0" smtClean="0"/>
              <a:t>light</a:t>
            </a:r>
            <a:endParaRPr lang="en-US" dirty="0"/>
          </a:p>
        </p:txBody>
      </p:sp>
    </p:spTree>
    <p:extLst>
      <p:ext uri="{BB962C8B-B14F-4D97-AF65-F5344CB8AC3E}">
        <p14:creationId xmlns:p14="http://schemas.microsoft.com/office/powerpoint/2010/main" val="21099008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341556" cy="6858000"/>
          </a:xfrm>
          <a:prstGeom prst="rect">
            <a:avLst/>
          </a:prstGeom>
          <a:solidFill>
            <a:srgbClr val="FCF9E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Saturation</a:t>
            </a:r>
          </a:p>
          <a:p>
            <a:pPr algn="ctr"/>
            <a:endParaRPr lang="en-US" dirty="0"/>
          </a:p>
        </p:txBody>
      </p:sp>
      <p:sp>
        <p:nvSpPr>
          <p:cNvPr id="5" name="TextBox 4"/>
          <p:cNvSpPr txBox="1"/>
          <p:nvPr/>
        </p:nvSpPr>
        <p:spPr>
          <a:xfrm>
            <a:off x="1288815" y="-526814"/>
            <a:ext cx="184666" cy="646331"/>
          </a:xfrm>
          <a:prstGeom prst="rect">
            <a:avLst/>
          </a:prstGeom>
          <a:noFill/>
        </p:spPr>
        <p:txBody>
          <a:bodyPr wrap="none" rtlCol="0">
            <a:spAutoFit/>
          </a:bodyPr>
          <a:lstStyle/>
          <a:p>
            <a:endParaRPr lang="en-US" sz="3600" dirty="0"/>
          </a:p>
        </p:txBody>
      </p:sp>
      <p:sp>
        <p:nvSpPr>
          <p:cNvPr id="7" name="TextBox 6"/>
          <p:cNvSpPr txBox="1"/>
          <p:nvPr/>
        </p:nvSpPr>
        <p:spPr>
          <a:xfrm>
            <a:off x="980356" y="551901"/>
            <a:ext cx="2213867" cy="584776"/>
          </a:xfrm>
          <a:prstGeom prst="rect">
            <a:avLst/>
          </a:prstGeom>
          <a:noFill/>
        </p:spPr>
        <p:txBody>
          <a:bodyPr wrap="none" rtlCol="0">
            <a:spAutoFit/>
          </a:bodyPr>
          <a:lstStyle/>
          <a:p>
            <a:r>
              <a:rPr lang="en-US" sz="3200" b="1" u="sng" dirty="0" smtClean="0"/>
              <a:t>Saturation</a:t>
            </a:r>
            <a:endParaRPr lang="en-US" sz="3200" b="1" u="sng"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22296" y="3913482"/>
            <a:ext cx="9125186" cy="234020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2296" y="1480099"/>
            <a:ext cx="9144000" cy="2433383"/>
          </a:xfrm>
          <a:prstGeom prst="rect">
            <a:avLst/>
          </a:prstGeom>
        </p:spPr>
      </p:pic>
      <p:sp>
        <p:nvSpPr>
          <p:cNvPr id="4" name="TextBox 3"/>
          <p:cNvSpPr txBox="1"/>
          <p:nvPr/>
        </p:nvSpPr>
        <p:spPr>
          <a:xfrm>
            <a:off x="7568944" y="4252419"/>
            <a:ext cx="1666542" cy="338554"/>
          </a:xfrm>
          <a:prstGeom prst="rect">
            <a:avLst/>
          </a:prstGeom>
          <a:noFill/>
        </p:spPr>
        <p:txBody>
          <a:bodyPr wrap="none" rtlCol="0">
            <a:spAutoFit/>
          </a:bodyPr>
          <a:lstStyle/>
          <a:p>
            <a:r>
              <a:rPr lang="en-US" sz="1600" b="1" dirty="0" smtClean="0"/>
              <a:t>Low Saturation</a:t>
            </a:r>
            <a:endParaRPr lang="en-US" sz="1600" b="1" dirty="0"/>
          </a:p>
        </p:txBody>
      </p:sp>
      <p:sp>
        <p:nvSpPr>
          <p:cNvPr id="6" name="TextBox 5"/>
          <p:cNvSpPr txBox="1"/>
          <p:nvPr/>
        </p:nvSpPr>
        <p:spPr>
          <a:xfrm>
            <a:off x="7568944" y="3173976"/>
            <a:ext cx="1428772" cy="646331"/>
          </a:xfrm>
          <a:prstGeom prst="rect">
            <a:avLst/>
          </a:prstGeom>
          <a:noFill/>
        </p:spPr>
        <p:txBody>
          <a:bodyPr wrap="none" rtlCol="0">
            <a:spAutoFit/>
          </a:bodyPr>
          <a:lstStyle/>
          <a:p>
            <a:r>
              <a:rPr lang="en-US" b="1" dirty="0" smtClean="0"/>
              <a:t>mid-range</a:t>
            </a:r>
          </a:p>
          <a:p>
            <a:r>
              <a:rPr lang="en-US" b="1" dirty="0" smtClean="0"/>
              <a:t> Saturation</a:t>
            </a:r>
            <a:endParaRPr lang="en-US" b="1" dirty="0"/>
          </a:p>
        </p:txBody>
      </p:sp>
      <p:sp>
        <p:nvSpPr>
          <p:cNvPr id="2" name="Rectangle 1"/>
          <p:cNvSpPr/>
          <p:nvPr/>
        </p:nvSpPr>
        <p:spPr>
          <a:xfrm>
            <a:off x="7431400" y="119517"/>
            <a:ext cx="1834896" cy="1360582"/>
          </a:xfrm>
          <a:prstGeom prst="rect">
            <a:avLst/>
          </a:prstGeom>
          <a:solidFill>
            <a:srgbClr val="F35907"/>
          </a:solidFill>
          <a:ln w="25400" cap="flat">
            <a:no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10" name="TextBox 9"/>
          <p:cNvSpPr txBox="1"/>
          <p:nvPr/>
        </p:nvSpPr>
        <p:spPr>
          <a:xfrm>
            <a:off x="8192711" y="375954"/>
            <a:ext cx="1054771"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fully</a:t>
            </a:r>
          </a:p>
          <a:p>
            <a:pPr marL="0" marR="0" indent="0" algn="l" defTabSz="457200" rtl="0" fontAlgn="auto" latinLnBrk="1" hangingPunct="0">
              <a:lnSpc>
                <a:spcPct val="100000"/>
              </a:lnSpc>
              <a:spcBef>
                <a:spcPts val="0"/>
              </a:spcBef>
              <a:spcAft>
                <a:spcPts val="0"/>
              </a:spcAft>
              <a:buClrTx/>
              <a:buSzTx/>
              <a:buFontTx/>
              <a:buNone/>
              <a:tabLst/>
            </a:pPr>
            <a:r>
              <a:rPr lang="en-US" dirty="0" smtClean="0">
                <a:solidFill>
                  <a:srgbClr val="000000"/>
                </a:solidFill>
              </a:rPr>
              <a:t>saturated</a:t>
            </a:r>
          </a:p>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60980318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341556" cy="6858000"/>
          </a:xfrm>
          <a:prstGeom prst="rect">
            <a:avLst/>
          </a:prstGeom>
          <a:solidFill>
            <a:srgbClr val="FCF9E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u="sng" dirty="0"/>
              <a:t>Complementary Color</a:t>
            </a:r>
          </a:p>
          <a:p>
            <a:pPr algn="ctr"/>
            <a:endParaRPr lang="en-US" dirty="0"/>
          </a:p>
        </p:txBody>
      </p:sp>
      <p:sp>
        <p:nvSpPr>
          <p:cNvPr id="6" name="TextBox 5"/>
          <p:cNvSpPr txBox="1"/>
          <p:nvPr/>
        </p:nvSpPr>
        <p:spPr>
          <a:xfrm>
            <a:off x="7465461" y="3923039"/>
            <a:ext cx="184666" cy="369332"/>
          </a:xfrm>
          <a:prstGeom prst="rect">
            <a:avLst/>
          </a:prstGeom>
          <a:noFill/>
        </p:spPr>
        <p:txBody>
          <a:bodyPr wrap="none" rtlCol="0">
            <a:spAutoFit/>
          </a:bodyPr>
          <a:lstStyle/>
          <a:p>
            <a:endParaRPr lang="en-US"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75" y="1979945"/>
            <a:ext cx="9144000" cy="2247116"/>
          </a:xfrm>
          <a:prstGeom prst="rect">
            <a:avLst/>
          </a:prstGeom>
        </p:spPr>
      </p:pic>
      <p:sp>
        <p:nvSpPr>
          <p:cNvPr id="7" name="TextBox 6"/>
          <p:cNvSpPr txBox="1"/>
          <p:nvPr/>
        </p:nvSpPr>
        <p:spPr>
          <a:xfrm>
            <a:off x="667927" y="892964"/>
            <a:ext cx="3839513" cy="523220"/>
          </a:xfrm>
          <a:prstGeom prst="rect">
            <a:avLst/>
          </a:prstGeom>
          <a:noFill/>
        </p:spPr>
        <p:txBody>
          <a:bodyPr wrap="none" rtlCol="0">
            <a:spAutoFit/>
          </a:bodyPr>
          <a:lstStyle/>
          <a:p>
            <a:r>
              <a:rPr lang="en-US" sz="2800" b="1" u="sng" dirty="0" smtClean="0"/>
              <a:t>Complimentary Color</a:t>
            </a:r>
            <a:endParaRPr lang="en-US" sz="2800" b="1" u="sng" dirty="0"/>
          </a:p>
        </p:txBody>
      </p:sp>
    </p:spTree>
    <p:extLst>
      <p:ext uri="{BB962C8B-B14F-4D97-AF65-F5344CB8AC3E}">
        <p14:creationId xmlns:p14="http://schemas.microsoft.com/office/powerpoint/2010/main" val="40559364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4064" y="175605"/>
            <a:ext cx="8458969" cy="6682395"/>
          </a:xfrm>
          <a:prstGeom prst="rect">
            <a:avLst/>
          </a:prstGeom>
          <a:solidFill>
            <a:srgbClr val="FCF9E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wathsala2.pdf"/>
          <p:cNvPicPr>
            <a:picLocks noChangeAspect="1"/>
          </p:cNvPicPr>
          <p:nvPr/>
        </p:nvPicPr>
        <p:blipFill rotWithShape="1">
          <a:blip r:embed="rId3" cstate="print">
            <a:extLst>
              <a:ext uri="{28A0092B-C50C-407E-A947-70E740481C1C}">
                <a14:useLocalDpi xmlns:a14="http://schemas.microsoft.com/office/drawing/2010/main"/>
              </a:ext>
            </a:extLst>
          </a:blip>
          <a:srcRect t="6433" b="27274"/>
          <a:stretch/>
        </p:blipFill>
        <p:spPr>
          <a:xfrm>
            <a:off x="-626461" y="570716"/>
            <a:ext cx="6261498" cy="5581729"/>
          </a:xfrm>
          <a:prstGeom prst="rect">
            <a:avLst/>
          </a:prstGeom>
        </p:spPr>
      </p:pic>
      <p:sp>
        <p:nvSpPr>
          <p:cNvPr id="6" name="TextBox 5"/>
          <p:cNvSpPr txBox="1"/>
          <p:nvPr/>
        </p:nvSpPr>
        <p:spPr>
          <a:xfrm>
            <a:off x="5213483" y="1586376"/>
            <a:ext cx="3383108" cy="4616649"/>
          </a:xfrm>
          <a:prstGeom prst="rect">
            <a:avLst/>
          </a:prstGeom>
          <a:noFill/>
        </p:spPr>
        <p:txBody>
          <a:bodyPr wrap="none" rtlCol="0">
            <a:spAutoFit/>
          </a:bodyPr>
          <a:lstStyle/>
          <a:p>
            <a:r>
              <a:rPr lang="en-US" sz="2400" b="1" dirty="0" smtClean="0"/>
              <a:t>complimentary colors</a:t>
            </a:r>
            <a:r>
              <a:rPr lang="en-US" dirty="0" smtClean="0"/>
              <a:t> </a:t>
            </a:r>
          </a:p>
          <a:p>
            <a:r>
              <a:rPr lang="en-US" dirty="0" smtClean="0"/>
              <a:t>		red / green</a:t>
            </a:r>
          </a:p>
          <a:p>
            <a:endParaRPr lang="en-US" dirty="0" smtClean="0"/>
          </a:p>
          <a:p>
            <a:endParaRPr lang="en-US" dirty="0"/>
          </a:p>
          <a:p>
            <a:endParaRPr lang="en-US" dirty="0"/>
          </a:p>
          <a:p>
            <a:r>
              <a:rPr lang="en-US" dirty="0" smtClean="0"/>
              <a:t>- saturated green</a:t>
            </a:r>
          </a:p>
          <a:p>
            <a:endParaRPr lang="en-US" dirty="0"/>
          </a:p>
          <a:p>
            <a:r>
              <a:rPr lang="en-US" dirty="0" smtClean="0"/>
              <a:t>- muted green</a:t>
            </a:r>
          </a:p>
          <a:p>
            <a:endParaRPr lang="en-US" dirty="0" smtClean="0"/>
          </a:p>
          <a:p>
            <a:endParaRPr lang="en-US" dirty="0" smtClean="0"/>
          </a:p>
          <a:p>
            <a:endParaRPr lang="en-US" dirty="0"/>
          </a:p>
          <a:p>
            <a:r>
              <a:rPr lang="en-US" dirty="0" smtClean="0"/>
              <a:t>- blue green</a:t>
            </a:r>
          </a:p>
          <a:p>
            <a:endParaRPr lang="en-US" dirty="0"/>
          </a:p>
          <a:p>
            <a:endParaRPr lang="en-US" dirty="0" smtClean="0"/>
          </a:p>
          <a:p>
            <a:endParaRPr lang="en-US" dirty="0"/>
          </a:p>
          <a:p>
            <a:endParaRPr lang="en-US" dirty="0"/>
          </a:p>
        </p:txBody>
      </p:sp>
      <p:cxnSp>
        <p:nvCxnSpPr>
          <p:cNvPr id="8" name="Straight Arrow Connector 7"/>
          <p:cNvCxnSpPr/>
          <p:nvPr/>
        </p:nvCxnSpPr>
        <p:spPr>
          <a:xfrm flipH="1">
            <a:off x="2306595" y="3361579"/>
            <a:ext cx="2906888" cy="1"/>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4296700" y="3928899"/>
            <a:ext cx="2866264" cy="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0" name="Picture 29" descr="wathsala2.pdf"/>
          <p:cNvPicPr>
            <a:picLocks noChangeAspect="1"/>
          </p:cNvPicPr>
          <p:nvPr/>
        </p:nvPicPr>
        <p:blipFill rotWithShape="1">
          <a:blip r:embed="rId3" cstate="print">
            <a:extLst>
              <a:ext uri="{28A0092B-C50C-407E-A947-70E740481C1C}">
                <a14:useLocalDpi xmlns:a14="http://schemas.microsoft.com/office/drawing/2010/main"/>
              </a:ext>
            </a:extLst>
          </a:blip>
          <a:srcRect l="61266" t="61774" r="24226" b="33800"/>
          <a:stretch/>
        </p:blipFill>
        <p:spPr>
          <a:xfrm>
            <a:off x="6293555" y="5781281"/>
            <a:ext cx="1484302" cy="781291"/>
          </a:xfrm>
          <a:prstGeom prst="rect">
            <a:avLst/>
          </a:prstGeom>
        </p:spPr>
      </p:pic>
      <p:cxnSp>
        <p:nvCxnSpPr>
          <p:cNvPr id="14" name="Straight Arrow Connector 13"/>
          <p:cNvCxnSpPr/>
          <p:nvPr/>
        </p:nvCxnSpPr>
        <p:spPr>
          <a:xfrm flipH="1">
            <a:off x="4001649" y="5192887"/>
            <a:ext cx="2850444" cy="0"/>
          </a:xfrm>
          <a:prstGeom prst="straightConnector1">
            <a:avLst/>
          </a:prstGeom>
          <a:ln w="190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6" name="Picture 15" descr="wathsala2.pdf"/>
          <p:cNvPicPr>
            <a:picLocks noChangeAspect="1"/>
          </p:cNvPicPr>
          <p:nvPr/>
        </p:nvPicPr>
        <p:blipFill rotWithShape="1">
          <a:blip r:embed="rId3" cstate="print">
            <a:extLst>
              <a:ext uri="{28A0092B-C50C-407E-A947-70E740481C1C}">
                <a14:useLocalDpi xmlns:a14="http://schemas.microsoft.com/office/drawing/2010/main"/>
              </a:ext>
            </a:extLst>
          </a:blip>
          <a:srcRect l="48912" t="57204" r="24098" b="26840"/>
          <a:stretch/>
        </p:blipFill>
        <p:spPr>
          <a:xfrm>
            <a:off x="7162964" y="2408297"/>
            <a:ext cx="3984135" cy="3286323"/>
          </a:xfrm>
          <a:prstGeom prst="rect">
            <a:avLst/>
          </a:prstGeom>
        </p:spPr>
      </p:pic>
      <p:cxnSp>
        <p:nvCxnSpPr>
          <p:cNvPr id="18" name="Straight Arrow Connector 17"/>
          <p:cNvCxnSpPr/>
          <p:nvPr/>
        </p:nvCxnSpPr>
        <p:spPr>
          <a:xfrm>
            <a:off x="7093185" y="3928899"/>
            <a:ext cx="827852" cy="0"/>
          </a:xfrm>
          <a:prstGeom prst="straightConnector1">
            <a:avLst/>
          </a:prstGeom>
          <a:ln w="190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905037" y="5192887"/>
            <a:ext cx="0" cy="588395"/>
          </a:xfrm>
          <a:prstGeom prst="straightConnector1">
            <a:avLst/>
          </a:prstGeom>
          <a:ln w="127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354064" y="6256248"/>
            <a:ext cx="6987821" cy="677108"/>
          </a:xfrm>
          <a:prstGeom prst="rect">
            <a:avLst/>
          </a:prstGeom>
        </p:spPr>
        <p:txBody>
          <a:bodyPr wrap="square">
            <a:spAutoFit/>
          </a:bodyPr>
          <a:lstStyle/>
          <a:p>
            <a:r>
              <a:rPr lang="en-US" baseline="30000" dirty="0"/>
              <a:t>Visualization and Analysis of Large-Scale Atomistic Simulations of Plasma–Surface Interactions</a:t>
            </a:r>
          </a:p>
          <a:p>
            <a:r>
              <a:rPr lang="en-US" sz="800" dirty="0" err="1"/>
              <a:t>Wathsala</a:t>
            </a:r>
            <a:r>
              <a:rPr lang="en-US" sz="800" dirty="0"/>
              <a:t> </a:t>
            </a:r>
            <a:r>
              <a:rPr lang="en-US" sz="800" dirty="0" err="1"/>
              <a:t>Widanagamaachchi</a:t>
            </a:r>
            <a:r>
              <a:rPr lang="en-US" sz="800" dirty="0" smtClean="0"/>
              <a:t>, </a:t>
            </a:r>
            <a:r>
              <a:rPr lang="en-US" sz="800" dirty="0"/>
              <a:t>Karl Hammond</a:t>
            </a:r>
            <a:r>
              <a:rPr lang="en-US" sz="800" dirty="0" smtClean="0"/>
              <a:t>, </a:t>
            </a:r>
            <a:r>
              <a:rPr lang="en-US" sz="800" dirty="0"/>
              <a:t>Li-Ta Lo,3 Brian Wirth,4 Francesca Samsel</a:t>
            </a:r>
            <a:r>
              <a:rPr lang="en-US" sz="800" dirty="0" smtClean="0"/>
              <a:t>, </a:t>
            </a:r>
            <a:r>
              <a:rPr lang="en-US" sz="800" dirty="0"/>
              <a:t>Christopher Sewell</a:t>
            </a:r>
            <a:r>
              <a:rPr lang="en-US" sz="800" dirty="0" smtClean="0"/>
              <a:t>, </a:t>
            </a:r>
            <a:r>
              <a:rPr lang="en-US" sz="800" dirty="0"/>
              <a:t>James Ahrens</a:t>
            </a:r>
            <a:r>
              <a:rPr lang="en-US" sz="800" dirty="0" smtClean="0"/>
              <a:t>, </a:t>
            </a:r>
            <a:r>
              <a:rPr lang="en-US" sz="800" dirty="0"/>
              <a:t>and Valerio </a:t>
            </a:r>
            <a:r>
              <a:rPr lang="en-US" sz="800" dirty="0" err="1" smtClean="0"/>
              <a:t>Pascucci</a:t>
            </a:r>
            <a:endParaRPr lang="en-US" sz="800" dirty="0"/>
          </a:p>
          <a:p>
            <a:endParaRPr lang="en-US" dirty="0"/>
          </a:p>
        </p:txBody>
      </p:sp>
    </p:spTree>
    <p:extLst>
      <p:ext uri="{BB962C8B-B14F-4D97-AF65-F5344CB8AC3E}">
        <p14:creationId xmlns:p14="http://schemas.microsoft.com/office/powerpoint/2010/main" val="33479349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341556" cy="6858000"/>
          </a:xfrm>
          <a:prstGeom prst="rect">
            <a:avLst/>
          </a:prstGeom>
          <a:solidFill>
            <a:srgbClr val="FCF9E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743185" y="950888"/>
            <a:ext cx="3082895" cy="523220"/>
          </a:xfrm>
          <a:prstGeom prst="rect">
            <a:avLst/>
          </a:prstGeom>
          <a:noFill/>
        </p:spPr>
        <p:txBody>
          <a:bodyPr wrap="none" rtlCol="0">
            <a:spAutoFit/>
          </a:bodyPr>
          <a:lstStyle/>
          <a:p>
            <a:r>
              <a:rPr lang="en-US" sz="2800" b="1" u="sng" dirty="0" smtClean="0"/>
              <a:t>Analogous Color</a:t>
            </a:r>
            <a:endParaRPr lang="en-US" sz="2800" b="1" u="sng"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2889" y="2002301"/>
            <a:ext cx="9144000" cy="2387823"/>
          </a:xfrm>
          <a:prstGeom prst="rect">
            <a:avLst/>
          </a:prstGeom>
        </p:spPr>
      </p:pic>
    </p:spTree>
    <p:extLst>
      <p:ext uri="{BB962C8B-B14F-4D97-AF65-F5344CB8AC3E}">
        <p14:creationId xmlns:p14="http://schemas.microsoft.com/office/powerpoint/2010/main" val="718359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
            <a:ext cx="9144000" cy="6858000"/>
          </a:xfrm>
          <a:prstGeom prst="rect">
            <a:avLst/>
          </a:prstGeom>
          <a:solidFill>
            <a:srgbClr val="FCF8E6"/>
          </a:solidFill>
          <a:ln>
            <a:solidFill>
              <a:srgbClr val="FCF4D1"/>
            </a:solid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dirty="0"/>
              <a:t>Using color to</a:t>
            </a:r>
          </a:p>
          <a:p>
            <a:pPr algn="r"/>
            <a:r>
              <a:rPr lang="en-US" dirty="0"/>
              <a:t>organize, categorize</a:t>
            </a:r>
          </a:p>
          <a:p>
            <a:pPr algn="r"/>
            <a:r>
              <a:rPr lang="en-US" dirty="0"/>
              <a:t>and direct attention</a:t>
            </a:r>
          </a:p>
          <a:p>
            <a:pPr algn="ctr"/>
            <a:endParaRPr lang="en-US" dirty="0">
              <a:solidFill>
                <a:srgbClr val="FCF4D1"/>
              </a:solidFill>
            </a:endParaRPr>
          </a:p>
        </p:txBody>
      </p:sp>
      <p:pic>
        <p:nvPicPr>
          <p:cNvPr id="3" name="Picture 2" descr="8_6x2.png"/>
          <p:cNvPicPr>
            <a:picLocks noChangeAspect="1"/>
          </p:cNvPicPr>
          <p:nvPr/>
        </p:nvPicPr>
        <p:blipFill rotWithShape="1">
          <a:blip r:embed="rId3" cstate="print">
            <a:extLst>
              <a:ext uri="{28A0092B-C50C-407E-A947-70E740481C1C}">
                <a14:useLocalDpi xmlns:a14="http://schemas.microsoft.com/office/drawing/2010/main"/>
              </a:ext>
            </a:extLst>
          </a:blip>
          <a:srcRect r="24131"/>
          <a:stretch/>
        </p:blipFill>
        <p:spPr>
          <a:xfrm>
            <a:off x="3" y="1326954"/>
            <a:ext cx="5918094" cy="5531047"/>
          </a:xfrm>
          <a:prstGeom prst="rect">
            <a:avLst/>
          </a:prstGeom>
          <a:ln w="9525" cmpd="sng">
            <a:solidFill>
              <a:schemeClr val="tx1"/>
            </a:solidFill>
          </a:ln>
        </p:spPr>
      </p:pic>
      <p:pic>
        <p:nvPicPr>
          <p:cNvPr id="4" name="Picture 3" descr="Wathsala150218-1.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37524" y="-13344"/>
            <a:ext cx="3813806" cy="3755606"/>
          </a:xfrm>
          <a:prstGeom prst="rect">
            <a:avLst/>
          </a:prstGeom>
          <a:ln>
            <a:solidFill>
              <a:schemeClr val="tx1"/>
            </a:solidFill>
          </a:ln>
        </p:spPr>
      </p:pic>
      <p:sp>
        <p:nvSpPr>
          <p:cNvPr id="2" name="Rectangle 1"/>
          <p:cNvSpPr/>
          <p:nvPr/>
        </p:nvSpPr>
        <p:spPr>
          <a:xfrm>
            <a:off x="-84667" y="281197"/>
            <a:ext cx="3848221" cy="523220"/>
          </a:xfrm>
          <a:prstGeom prst="rect">
            <a:avLst/>
          </a:prstGeom>
        </p:spPr>
        <p:txBody>
          <a:bodyPr wrap="square">
            <a:spAutoFit/>
          </a:bodyPr>
          <a:lstStyle/>
          <a:p>
            <a:pPr algn="r"/>
            <a:r>
              <a:rPr lang="en-US" sz="2800" b="1" dirty="0" smtClean="0">
                <a:solidFill>
                  <a:srgbClr val="0D0D0D"/>
                </a:solidFill>
              </a:rPr>
              <a:t>Analogous color</a:t>
            </a:r>
            <a:endParaRPr lang="en-US" sz="2800" b="1" dirty="0" smtClean="0">
              <a:solidFill>
                <a:schemeClr val="tx1">
                  <a:lumMod val="95000"/>
                  <a:lumOff val="5000"/>
                </a:schemeClr>
              </a:solidFill>
            </a:endParaRPr>
          </a:p>
        </p:txBody>
      </p:sp>
      <p:sp>
        <p:nvSpPr>
          <p:cNvPr id="6" name="TextBox 5"/>
          <p:cNvSpPr txBox="1"/>
          <p:nvPr/>
        </p:nvSpPr>
        <p:spPr>
          <a:xfrm>
            <a:off x="6127874" y="5603181"/>
            <a:ext cx="2802132" cy="646331"/>
          </a:xfrm>
          <a:prstGeom prst="rect">
            <a:avLst/>
          </a:prstGeom>
          <a:noFill/>
        </p:spPr>
        <p:txBody>
          <a:bodyPr wrap="none" rtlCol="0">
            <a:spAutoFit/>
          </a:bodyPr>
          <a:lstStyle/>
          <a:p>
            <a:r>
              <a:rPr lang="en-US" dirty="0" smtClean="0"/>
              <a:t>cool colors on a </a:t>
            </a:r>
          </a:p>
          <a:p>
            <a:r>
              <a:rPr lang="en-US" dirty="0" smtClean="0"/>
              <a:t>warm neutral background</a:t>
            </a:r>
            <a:endParaRPr lang="en-US" dirty="0"/>
          </a:p>
        </p:txBody>
      </p:sp>
    </p:spTree>
    <p:extLst>
      <p:ext uri="{BB962C8B-B14F-4D97-AF65-F5344CB8AC3E}">
        <p14:creationId xmlns:p14="http://schemas.microsoft.com/office/powerpoint/2010/main" val="213052045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image1.jpg" descr="P1010317.JPG"/>
          <p:cNvPicPr/>
          <p:nvPr/>
        </p:nvPicPr>
        <p:blipFill>
          <a:blip r:embed="rId2">
            <a:extLst/>
          </a:blip>
          <a:stretch>
            <a:fillRect/>
          </a:stretch>
        </p:blipFill>
        <p:spPr>
          <a:xfrm>
            <a:off x="1" y="1342355"/>
            <a:ext cx="9143998" cy="4319025"/>
          </a:xfrm>
          <a:prstGeom prst="rect">
            <a:avLst/>
          </a:prstGeom>
          <a:ln w="12700">
            <a:miter lim="400000"/>
          </a:ln>
        </p:spPr>
      </p:pic>
      <p:sp>
        <p:nvSpPr>
          <p:cNvPr id="50" name="Shape 50"/>
          <p:cNvSpPr/>
          <p:nvPr/>
        </p:nvSpPr>
        <p:spPr>
          <a:xfrm>
            <a:off x="6283297" y="5661380"/>
            <a:ext cx="2860703" cy="1196620"/>
          </a:xfrm>
          <a:prstGeom prst="rect">
            <a:avLst/>
          </a:prstGeom>
          <a:solidFill>
            <a:srgbClr val="F3EED7"/>
          </a:solidFill>
          <a:ln>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51" name="Shape 51"/>
          <p:cNvSpPr/>
          <p:nvPr/>
        </p:nvSpPr>
        <p:spPr>
          <a:xfrm>
            <a:off x="6694713" y="5661380"/>
            <a:ext cx="2449287" cy="11536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r"/>
            <a:r>
              <a:rPr sz="1100"/>
              <a:t>Francesca Samsel</a:t>
            </a:r>
          </a:p>
          <a:p>
            <a:pPr lvl="0" algn="r"/>
            <a:r>
              <a:rPr sz="1100"/>
              <a:t>9’ x 34’, 75-monitor tiled-display, 2011</a:t>
            </a:r>
          </a:p>
          <a:p>
            <a:pPr lvl="0" algn="r"/>
            <a:r>
              <a:rPr sz="1100"/>
              <a:t>ACES Visualization Lab</a:t>
            </a:r>
          </a:p>
          <a:p>
            <a:pPr lvl="0" algn="r"/>
            <a:r>
              <a:rPr sz="1100"/>
              <a:t>Texas Advanced Computing Center</a:t>
            </a:r>
          </a:p>
          <a:p>
            <a:pPr lvl="0" algn="r"/>
            <a:r>
              <a:rPr sz="1100"/>
              <a:t>University of Texas at Austin</a:t>
            </a:r>
          </a:p>
          <a:p>
            <a:pPr lvl="0" algn="r"/>
            <a:r>
              <a:rPr sz="1100"/>
              <a:t>Visualization - NOAA</a:t>
            </a:r>
          </a:p>
        </p:txBody>
      </p:sp>
      <p:sp>
        <p:nvSpPr>
          <p:cNvPr id="52" name="Shape 52"/>
          <p:cNvSpPr/>
          <p:nvPr/>
        </p:nvSpPr>
        <p:spPr>
          <a:xfrm>
            <a:off x="5893227" y="4704105"/>
            <a:ext cx="2667780"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1200" i="1"/>
              <a:t>Black Rock,  </a:t>
            </a:r>
            <a:r>
              <a:rPr sz="1200"/>
              <a:t>Francesca Samsel, 2011</a:t>
            </a:r>
          </a:p>
        </p:txBody>
      </p:sp>
      <p:sp>
        <p:nvSpPr>
          <p:cNvPr id="53" name="Shape 53"/>
          <p:cNvSpPr/>
          <p:nvPr/>
        </p:nvSpPr>
        <p:spPr>
          <a:xfrm>
            <a:off x="6390911" y="4565605"/>
            <a:ext cx="1798177"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200" i="1">
                <a:solidFill>
                  <a:srgbClr val="EEECE1"/>
                </a:solidFill>
              </a:defRPr>
            </a:lvl1pPr>
          </a:lstStyle>
          <a:p>
            <a:pPr lvl="0">
              <a:defRPr sz="1800" i="0">
                <a:solidFill>
                  <a:srgbClr val="000000"/>
                </a:solidFill>
              </a:defRPr>
            </a:pPr>
            <a:r>
              <a:rPr sz="1200" i="1">
                <a:solidFill>
                  <a:srgbClr val="EEECE1"/>
                </a:solidFill>
              </a:rPr>
              <a:t>Black Rock, White Japan</a:t>
            </a:r>
          </a:p>
        </p:txBody>
      </p:sp>
      <p:sp>
        <p:nvSpPr>
          <p:cNvPr id="54" name="Shape 54"/>
          <p:cNvSpPr/>
          <p:nvPr/>
        </p:nvSpPr>
        <p:spPr>
          <a:xfrm>
            <a:off x="0" y="99616"/>
            <a:ext cx="6458857" cy="1109819"/>
          </a:xfrm>
          <a:prstGeom prst="rect">
            <a:avLst/>
          </a:prstGeom>
          <a:gradFill>
            <a:gsLst>
              <a:gs pos="82000">
                <a:srgbClr val="F3EED7"/>
              </a:gs>
              <a:gs pos="100000">
                <a:srgbClr val="000000">
                  <a:alpha val="9000"/>
                </a:srgbClr>
              </a:gs>
            </a:gsLst>
          </a:gradFill>
          <a:ln>
            <a:solidFill/>
          </a:ln>
          <a:extLst>
            <a:ext uri="{C572A759-6A51-4108-AA02-DFA0A04FC94B}">
              <ma14:wrappingTextBoxFlag xmlns:ma14="http://schemas.microsoft.com/office/mac/drawingml/2011/main" val="1"/>
            </a:ext>
          </a:extLst>
        </p:spPr>
        <p:txBody>
          <a:bodyPr lIns="0" tIns="0" rIns="0" bIns="0">
            <a:spAutoFit/>
          </a:bodyPr>
          <a:lstStyle/>
          <a:p>
            <a:pPr lvl="0" algn="ctr">
              <a:lnSpc>
                <a:spcPct val="110000"/>
              </a:lnSpc>
            </a:pPr>
            <a:r>
              <a:rPr sz="1400" b="1" i="1"/>
              <a:t>Black Rock / White Japan</a:t>
            </a:r>
          </a:p>
          <a:p>
            <a:pPr lvl="0" algn="ctr">
              <a:lnSpc>
                <a:spcPct val="110000"/>
              </a:lnSpc>
            </a:pPr>
            <a:r>
              <a:rPr sz="1400"/>
              <a:t> </a:t>
            </a:r>
            <a:r>
              <a:rPr sz="1200"/>
              <a:t>incorporates a visualization depicting the wave height estimates for the 2011 tsunami off the coast of Japan. The accompanying imagery speaks to the cycle of building, destruction and rebuilding, involvement with radiation contamination and the dangers that are inherent in living on the ring of fire. </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eArt object"/>
          <p:cNvPicPr/>
          <p:nvPr/>
        </p:nvPicPr>
        <p:blipFill rotWithShape="1">
          <a:blip r:embed="rId3" cstate="print">
            <a:extLst>
              <a:ext uri="{28A0092B-C50C-407E-A947-70E740481C1C}">
                <a14:useLocalDpi xmlns:a14="http://schemas.microsoft.com/office/drawing/2010/main"/>
              </a:ext>
            </a:extLst>
          </a:blip>
          <a:srcRect/>
          <a:stretch/>
        </p:blipFill>
        <p:spPr>
          <a:xfrm>
            <a:off x="472907" y="351211"/>
            <a:ext cx="8350977" cy="4539400"/>
          </a:xfrm>
          <a:prstGeom prst="rect">
            <a:avLst/>
          </a:prstGeom>
          <a:noFill/>
          <a:ln>
            <a:noFill/>
          </a:ln>
          <a:effectLst/>
          <a:extLst/>
        </p:spPr>
      </p:pic>
      <p:sp>
        <p:nvSpPr>
          <p:cNvPr id="3" name="Rectangle 2"/>
          <p:cNvSpPr/>
          <p:nvPr/>
        </p:nvSpPr>
        <p:spPr>
          <a:xfrm>
            <a:off x="576677" y="5000969"/>
            <a:ext cx="8483602" cy="1046440"/>
          </a:xfrm>
          <a:prstGeom prst="rect">
            <a:avLst/>
          </a:prstGeom>
        </p:spPr>
        <p:txBody>
          <a:bodyPr wrap="square">
            <a:spAutoFit/>
          </a:bodyPr>
          <a:lstStyle/>
          <a:p>
            <a:endParaRPr lang="en-US" baseline="30000" dirty="0"/>
          </a:p>
          <a:p>
            <a:r>
              <a:rPr lang="en-US" baseline="30000" dirty="0"/>
              <a:t>Visualization and Analysis of Large-Scale Atomistic Simulations of Plasma–Surface </a:t>
            </a:r>
            <a:r>
              <a:rPr lang="en-US" baseline="30000" dirty="0" smtClean="0"/>
              <a:t>Interactions</a:t>
            </a:r>
          </a:p>
          <a:p>
            <a:r>
              <a:rPr lang="en-US" sz="1000" dirty="0" err="1"/>
              <a:t>Wathsala</a:t>
            </a:r>
            <a:r>
              <a:rPr lang="en-US" sz="1000" dirty="0"/>
              <a:t> Widanagamaachchi,1 Karl Hammond,2 Li-Ta Lo,3 Brian Wirth,4 Francesca Samsel,5 Christopher Sewell,3 James Ahrens,3 and Valerio Pascucci1 </a:t>
            </a:r>
          </a:p>
          <a:p>
            <a:endParaRPr lang="en-US" dirty="0"/>
          </a:p>
        </p:txBody>
      </p:sp>
    </p:spTree>
    <p:extLst>
      <p:ext uri="{BB962C8B-B14F-4D97-AF65-F5344CB8AC3E}">
        <p14:creationId xmlns:p14="http://schemas.microsoft.com/office/powerpoint/2010/main" val="31735288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image24.png" descr="Screen shot 2012-08-29 at 10.40.31 AM.png"/>
          <p:cNvPicPr/>
          <p:nvPr/>
        </p:nvPicPr>
        <p:blipFill>
          <a:blip r:embed="rId2">
            <a:extLst/>
          </a:blip>
          <a:srcRect l="12100" t="11442" r="44448" b="55773"/>
          <a:stretch>
            <a:fillRect/>
          </a:stretch>
        </p:blipFill>
        <p:spPr>
          <a:xfrm>
            <a:off x="716681" y="806927"/>
            <a:ext cx="7706388" cy="3634129"/>
          </a:xfrm>
          <a:prstGeom prst="rect">
            <a:avLst/>
          </a:prstGeom>
          <a:ln w="12700">
            <a:miter lim="400000"/>
          </a:ln>
        </p:spPr>
      </p:pic>
      <p:sp>
        <p:nvSpPr>
          <p:cNvPr id="124" name="Shape 124"/>
          <p:cNvSpPr/>
          <p:nvPr/>
        </p:nvSpPr>
        <p:spPr>
          <a:xfrm>
            <a:off x="917856" y="4501789"/>
            <a:ext cx="2767532" cy="14174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u="sng">
                <a:latin typeface="Arial Bold"/>
                <a:ea typeface="Arial Bold"/>
                <a:cs typeface="Arial Bold"/>
                <a:sym typeface="Arial Bold"/>
              </a:rPr>
              <a:t>Basic Types of Contrast</a:t>
            </a:r>
          </a:p>
          <a:p>
            <a:pPr lvl="0"/>
            <a:r>
              <a:t>Value</a:t>
            </a:r>
          </a:p>
          <a:p>
            <a:pPr lvl="0"/>
            <a:r>
              <a:t>Hue</a:t>
            </a:r>
          </a:p>
          <a:p>
            <a:pPr lvl="0"/>
            <a:r>
              <a:t>Saturation</a:t>
            </a:r>
          </a:p>
        </p:txBody>
      </p:sp>
      <p:sp>
        <p:nvSpPr>
          <p:cNvPr id="125" name="Shape 125"/>
          <p:cNvSpPr/>
          <p:nvPr/>
        </p:nvSpPr>
        <p:spPr>
          <a:xfrm>
            <a:off x="4010912" y="4501789"/>
            <a:ext cx="4869134" cy="24842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Opacity</a:t>
            </a:r>
          </a:p>
          <a:p>
            <a:pPr lvl="0"/>
            <a:r>
              <a:t>Warm / cool</a:t>
            </a:r>
          </a:p>
          <a:p>
            <a:pPr lvl="0"/>
            <a:r>
              <a:t>Texture</a:t>
            </a:r>
          </a:p>
          <a:p>
            <a:pPr lvl="0"/>
            <a:r>
              <a:t>Lighting</a:t>
            </a:r>
          </a:p>
          <a:p>
            <a:pPr lvl="0"/>
            <a:r>
              <a:t>Luminosity</a:t>
            </a:r>
          </a:p>
          <a:p>
            <a:pPr lvl="0"/>
            <a:r>
              <a:t>Combinations of the above - the most useful…</a:t>
            </a:r>
          </a:p>
          <a:p>
            <a:pPr lvl="0"/>
            <a:r>
              <a:t>						and also endless</a:t>
            </a:r>
          </a:p>
          <a:p>
            <a:pPr lvl="0"/>
            <a:endParaRPr/>
          </a:p>
        </p:txBody>
      </p:sp>
      <p:sp>
        <p:nvSpPr>
          <p:cNvPr id="2" name="TextBox 1"/>
          <p:cNvSpPr txBox="1"/>
          <p:nvPr/>
        </p:nvSpPr>
        <p:spPr>
          <a:xfrm>
            <a:off x="1202536" y="283709"/>
            <a:ext cx="2246591"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rgbClr val="000000"/>
                </a:solidFill>
                <a:effectLst/>
                <a:uFillTx/>
                <a:latin typeface="Arial"/>
                <a:ea typeface="Arial"/>
                <a:cs typeface="Arial"/>
                <a:sym typeface="Arial"/>
              </a:rPr>
              <a:t>THE HOW …</a:t>
            </a:r>
            <a:endParaRPr kumimoji="0" lang="en-US" sz="2800" b="0" i="0" u="none" strike="noStrike" cap="none" spc="0" normalizeH="0" baseline="0" dirty="0">
              <a:ln>
                <a:noFill/>
              </a:ln>
              <a:solidFill>
                <a:srgbClr val="000000"/>
              </a:solidFill>
              <a:effectLst/>
              <a:uFillTx/>
              <a:latin typeface="Arial"/>
              <a:ea typeface="Arial"/>
              <a:cs typeface="Arial"/>
              <a:sym typeface="Arial"/>
            </a:endParaRP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23.png" descr="Screen Shot 2012-08-20 at 7.47.02 PM.png"/>
          <p:cNvPicPr/>
          <p:nvPr/>
        </p:nvPicPr>
        <p:blipFill>
          <a:blip r:embed="rId2">
            <a:extLst/>
          </a:blip>
          <a:srcRect l="11770" t="11919" r="32205" b="17151"/>
          <a:stretch>
            <a:fillRect/>
          </a:stretch>
        </p:blipFill>
        <p:spPr>
          <a:xfrm>
            <a:off x="2884322" y="2434872"/>
            <a:ext cx="6210950" cy="4423128"/>
          </a:xfrm>
          <a:prstGeom prst="rect">
            <a:avLst/>
          </a:prstGeom>
          <a:ln w="12700">
            <a:miter lim="400000"/>
          </a:ln>
        </p:spPr>
      </p:pic>
      <p:pic>
        <p:nvPicPr>
          <p:cNvPr id="120" name="image23.png" descr="Screen Shot 2012-08-20 at 7.47.02 PM.png"/>
          <p:cNvPicPr/>
          <p:nvPr/>
        </p:nvPicPr>
        <p:blipFill>
          <a:blip r:embed="rId2">
            <a:extLst/>
          </a:blip>
          <a:srcRect l="33427" t="16463" r="55038" b="60939"/>
          <a:stretch>
            <a:fillRect/>
          </a:stretch>
        </p:blipFill>
        <p:spPr>
          <a:xfrm>
            <a:off x="139912" y="161427"/>
            <a:ext cx="2572213" cy="2834545"/>
          </a:xfrm>
          <a:prstGeom prst="rect">
            <a:avLst/>
          </a:prstGeom>
          <a:ln w="12700">
            <a:miter lim="400000"/>
          </a:ln>
        </p:spPr>
      </p:pic>
      <p:sp>
        <p:nvSpPr>
          <p:cNvPr id="121" name="Shape 121"/>
          <p:cNvSpPr/>
          <p:nvPr/>
        </p:nvSpPr>
        <p:spPr>
          <a:xfrm>
            <a:off x="2854673" y="998933"/>
            <a:ext cx="1930851" cy="11507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t>An </a:t>
            </a:r>
            <a:r>
              <a:rPr>
                <a:latin typeface="Arial Bold"/>
                <a:ea typeface="Arial Bold"/>
                <a:cs typeface="Arial Bold"/>
                <a:sym typeface="Arial Bold"/>
              </a:rPr>
              <a:t>arc</a:t>
            </a:r>
            <a:r>
              <a:t> will produce a scale spanning hue and value.</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image25.png" descr="Screen shot 2012-08-29 at 8.37.28 AM.png"/>
          <p:cNvPicPr/>
          <p:nvPr/>
        </p:nvPicPr>
        <p:blipFill>
          <a:blip r:embed="rId2">
            <a:extLst/>
          </a:blip>
          <a:srcRect l="14988" t="11221" r="10071" b="8687"/>
          <a:stretch>
            <a:fillRect/>
          </a:stretch>
        </p:blipFill>
        <p:spPr>
          <a:xfrm>
            <a:off x="1119033" y="798728"/>
            <a:ext cx="6852499" cy="4577241"/>
          </a:xfrm>
          <a:prstGeom prst="rect">
            <a:avLst/>
          </a:prstGeom>
          <a:ln w="12700">
            <a:miter lim="400000"/>
          </a:ln>
        </p:spPr>
      </p:pic>
      <p:sp>
        <p:nvSpPr>
          <p:cNvPr id="128" name="Shape 128"/>
          <p:cNvSpPr/>
          <p:nvPr/>
        </p:nvSpPr>
        <p:spPr>
          <a:xfrm>
            <a:off x="910794" y="5708465"/>
            <a:ext cx="747403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Using only value contrast makes it too hard to distinguish between colors</a:t>
            </a:r>
          </a:p>
        </p:txBody>
      </p:sp>
      <p:sp>
        <p:nvSpPr>
          <p:cNvPr id="129" name="Shape 129"/>
          <p:cNvSpPr/>
          <p:nvPr/>
        </p:nvSpPr>
        <p:spPr>
          <a:xfrm>
            <a:off x="4976150" y="136027"/>
            <a:ext cx="66325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linear</a:t>
            </a:r>
          </a:p>
        </p:txBody>
      </p:sp>
      <p:sp>
        <p:nvSpPr>
          <p:cNvPr id="130" name="Shape 130"/>
          <p:cNvSpPr/>
          <p:nvPr/>
        </p:nvSpPr>
        <p:spPr>
          <a:xfrm rot="10800000">
            <a:off x="4405965" y="320693"/>
            <a:ext cx="427639" cy="369334"/>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14604" y="16200"/>
                </a:lnTo>
                <a:lnTo>
                  <a:pt x="14604" y="5400"/>
                </a:lnTo>
                <a:lnTo>
                  <a:pt x="12273" y="5400"/>
                </a:lnTo>
                <a:lnTo>
                  <a:pt x="16936" y="0"/>
                </a:lnTo>
                <a:lnTo>
                  <a:pt x="21600" y="5400"/>
                </a:lnTo>
                <a:lnTo>
                  <a:pt x="19268" y="5400"/>
                </a:lnTo>
                <a:lnTo>
                  <a:pt x="19268" y="21600"/>
                </a:lnTo>
                <a:lnTo>
                  <a:pt x="0" y="21600"/>
                </a:lnTo>
                <a:close/>
              </a:path>
            </a:pathLst>
          </a:custGeom>
          <a:solidFill>
            <a:srgbClr val="5E709D"/>
          </a:solidFill>
          <a:ln>
            <a:solidFill>
              <a:srgbClr val="4A7EBB"/>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image26.png" descr="Screen shot 2012-08-29 at 8.38.02 AM.png"/>
          <p:cNvPicPr/>
          <p:nvPr/>
        </p:nvPicPr>
        <p:blipFill>
          <a:blip r:embed="rId2">
            <a:extLst/>
          </a:blip>
          <a:srcRect l="17463" t="18263" r="8697" b="13527"/>
          <a:stretch>
            <a:fillRect/>
          </a:stretch>
        </p:blipFill>
        <p:spPr>
          <a:xfrm>
            <a:off x="326906" y="1144309"/>
            <a:ext cx="6751914" cy="3898201"/>
          </a:xfrm>
          <a:prstGeom prst="rect">
            <a:avLst/>
          </a:prstGeom>
          <a:ln w="12700">
            <a:miter lim="400000"/>
          </a:ln>
        </p:spPr>
      </p:pic>
      <p:sp>
        <p:nvSpPr>
          <p:cNvPr id="133" name="Shape 133"/>
          <p:cNvSpPr/>
          <p:nvPr/>
        </p:nvSpPr>
        <p:spPr>
          <a:xfrm>
            <a:off x="4086352" y="372582"/>
            <a:ext cx="2340805"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Note the configuration</a:t>
            </a:r>
          </a:p>
        </p:txBody>
      </p:sp>
      <p:sp>
        <p:nvSpPr>
          <p:cNvPr id="134" name="Shape 134"/>
          <p:cNvSpPr/>
          <p:nvPr/>
        </p:nvSpPr>
        <p:spPr>
          <a:xfrm rot="10800000">
            <a:off x="3577130" y="557248"/>
            <a:ext cx="339483" cy="369333"/>
          </a:xfrm>
          <a:custGeom>
            <a:avLst/>
            <a:gdLst/>
            <a:ahLst/>
            <a:cxnLst>
              <a:cxn ang="0">
                <a:pos x="wd2" y="hd2"/>
              </a:cxn>
              <a:cxn ang="5400000">
                <a:pos x="wd2" y="hd2"/>
              </a:cxn>
              <a:cxn ang="10800000">
                <a:pos x="wd2" y="hd2"/>
              </a:cxn>
              <a:cxn ang="16200000">
                <a:pos x="wd2" y="hd2"/>
              </a:cxn>
            </a:cxnLst>
            <a:rect l="0" t="0" r="r" b="b"/>
            <a:pathLst>
              <a:path w="21600" h="21600" extrusionOk="0">
                <a:moveTo>
                  <a:pt x="0" y="16636"/>
                </a:moveTo>
                <a:lnTo>
                  <a:pt x="13500" y="16636"/>
                </a:lnTo>
                <a:lnTo>
                  <a:pt x="13500" y="4964"/>
                </a:lnTo>
                <a:lnTo>
                  <a:pt x="10800" y="4964"/>
                </a:lnTo>
                <a:lnTo>
                  <a:pt x="16200" y="0"/>
                </a:lnTo>
                <a:lnTo>
                  <a:pt x="21600" y="4964"/>
                </a:lnTo>
                <a:lnTo>
                  <a:pt x="18900" y="4964"/>
                </a:lnTo>
                <a:lnTo>
                  <a:pt x="18900" y="21600"/>
                </a:lnTo>
                <a:lnTo>
                  <a:pt x="0" y="21600"/>
                </a:lnTo>
                <a:close/>
              </a:path>
            </a:pathLst>
          </a:custGeom>
          <a:solidFill>
            <a:srgbClr val="18139D"/>
          </a:solidFill>
          <a:ln>
            <a:solidFill>
              <a:srgbClr val="4A7EBB"/>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135" name="Shape 135"/>
          <p:cNvSpPr/>
          <p:nvPr/>
        </p:nvSpPr>
        <p:spPr>
          <a:xfrm>
            <a:off x="2402952" y="5264194"/>
            <a:ext cx="455190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Color scale spans hue, value and saturation</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27.png" descr="Screen Shot 2012-08-24 at 10.54.42 AM.png"/>
          <p:cNvPicPr/>
          <p:nvPr/>
        </p:nvPicPr>
        <p:blipFill>
          <a:blip r:embed="rId2">
            <a:extLst/>
          </a:blip>
          <a:srcRect l="4110" t="37538" r="40053" b="22154"/>
          <a:stretch>
            <a:fillRect/>
          </a:stretch>
        </p:blipFill>
        <p:spPr>
          <a:xfrm>
            <a:off x="0" y="2526802"/>
            <a:ext cx="9144001" cy="3713081"/>
          </a:xfrm>
          <a:prstGeom prst="rect">
            <a:avLst/>
          </a:prstGeom>
          <a:ln w="12700">
            <a:miter lim="400000"/>
          </a:ln>
        </p:spPr>
      </p:pic>
      <p:sp>
        <p:nvSpPr>
          <p:cNvPr id="138" name="Shape 138"/>
          <p:cNvSpPr/>
          <p:nvPr/>
        </p:nvSpPr>
        <p:spPr>
          <a:xfrm>
            <a:off x="1658717" y="1956471"/>
            <a:ext cx="3747119" cy="8840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Value with contrasting hue highlight</a:t>
            </a:r>
          </a:p>
          <a:p>
            <a:pPr lvl="0"/>
            <a:r>
              <a:t> </a:t>
            </a:r>
          </a:p>
        </p:txBody>
      </p:sp>
      <p:pic>
        <p:nvPicPr>
          <p:cNvPr id="139" name="image27.png" descr="Screen Shot 2012-08-24 at 10.54.42 AM.png"/>
          <p:cNvPicPr/>
          <p:nvPr/>
        </p:nvPicPr>
        <p:blipFill>
          <a:blip r:embed="rId2">
            <a:extLst/>
          </a:blip>
          <a:srcRect l="24307" t="14244" r="60869" b="59403"/>
          <a:stretch>
            <a:fillRect/>
          </a:stretch>
        </p:blipFill>
        <p:spPr>
          <a:xfrm>
            <a:off x="5591916" y="416464"/>
            <a:ext cx="2001897" cy="2001673"/>
          </a:xfrm>
          <a:prstGeom prst="rect">
            <a:avLst/>
          </a:prstGeom>
          <a:ln w="12700">
            <a:miter lim="400000"/>
          </a:ln>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7487" y="0"/>
            <a:ext cx="7860395" cy="5731538"/>
          </a:xfrm>
          <a:prstGeom prst="rect">
            <a:avLst/>
          </a:prstGeom>
        </p:spPr>
      </p:pic>
      <p:sp>
        <p:nvSpPr>
          <p:cNvPr id="3" name="TextBox 2"/>
          <p:cNvSpPr txBox="1"/>
          <p:nvPr/>
        </p:nvSpPr>
        <p:spPr>
          <a:xfrm>
            <a:off x="702605" y="5975883"/>
            <a:ext cx="590473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Directing the color contrast to the data ranges of interest.</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499425407"/>
      </p:ext>
    </p:extLst>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age29.png" descr="Screen Shot 2012-08-24 at 1.22.51 PM.png"/>
          <p:cNvPicPr/>
          <p:nvPr/>
        </p:nvPicPr>
        <p:blipFill>
          <a:blip r:embed="rId2">
            <a:extLst/>
          </a:blip>
          <a:srcRect l="20402" t="17587" r="24903" b="18386"/>
          <a:stretch>
            <a:fillRect/>
          </a:stretch>
        </p:blipFill>
        <p:spPr>
          <a:xfrm>
            <a:off x="0" y="-1"/>
            <a:ext cx="5001174" cy="3293243"/>
          </a:xfrm>
          <a:prstGeom prst="rect">
            <a:avLst/>
          </a:prstGeom>
          <a:ln w="12700">
            <a:miter lim="400000"/>
          </a:ln>
        </p:spPr>
      </p:pic>
      <p:pic>
        <p:nvPicPr>
          <p:cNvPr id="145" name="image30.png" descr="Screen Shot 2012-08-24 at 1.26.51 PM.png"/>
          <p:cNvPicPr/>
          <p:nvPr/>
        </p:nvPicPr>
        <p:blipFill>
          <a:blip r:embed="rId3">
            <a:extLst/>
          </a:blip>
          <a:srcRect l="20689" t="16008" r="25383" b="21156"/>
          <a:stretch>
            <a:fillRect/>
          </a:stretch>
        </p:blipFill>
        <p:spPr>
          <a:xfrm>
            <a:off x="2128343" y="2890345"/>
            <a:ext cx="6053630" cy="3967655"/>
          </a:xfrm>
          <a:prstGeom prst="rect">
            <a:avLst/>
          </a:prstGeom>
          <a:ln w="12700">
            <a:miter lim="400000"/>
          </a:ln>
        </p:spPr>
      </p:pic>
      <p:pic>
        <p:nvPicPr>
          <p:cNvPr id="146" name="image29.png" descr="Screen Shot 2012-08-24 at 1.22.51 PM.png"/>
          <p:cNvPicPr/>
          <p:nvPr/>
        </p:nvPicPr>
        <p:blipFill>
          <a:blip r:embed="rId2">
            <a:extLst/>
          </a:blip>
          <a:srcRect l="42011" t="17586" r="46640" b="61378"/>
          <a:stretch>
            <a:fillRect/>
          </a:stretch>
        </p:blipFill>
        <p:spPr>
          <a:xfrm>
            <a:off x="6591489" y="24572"/>
            <a:ext cx="2128945" cy="2219443"/>
          </a:xfrm>
          <a:prstGeom prst="rect">
            <a:avLst/>
          </a:prstGeom>
          <a:ln w="12700">
            <a:miter lim="400000"/>
          </a:ln>
        </p:spPr>
      </p:pic>
      <p:sp>
        <p:nvSpPr>
          <p:cNvPr id="147" name="Shape 147"/>
          <p:cNvSpPr/>
          <p:nvPr/>
        </p:nvSpPr>
        <p:spPr>
          <a:xfrm>
            <a:off x="5700279" y="2008874"/>
            <a:ext cx="2366254"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Linear</a:t>
            </a:r>
          </a:p>
          <a:p>
            <a:pPr lvl="0"/>
            <a:r>
              <a:t>with analogous accent</a:t>
            </a:r>
          </a:p>
        </p:txBody>
      </p:sp>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31.png" descr="Screen Shot 2012-08-24 at 12.08.55 PM.png"/>
          <p:cNvPicPr/>
          <p:nvPr/>
        </p:nvPicPr>
        <p:blipFill>
          <a:blip r:embed="rId2">
            <a:alphaModFix amt="58000"/>
            <a:extLst/>
          </a:blip>
          <a:srcRect l="17337" t="43995" r="30226" b="39629"/>
          <a:stretch>
            <a:fillRect/>
          </a:stretch>
        </p:blipFill>
        <p:spPr>
          <a:xfrm>
            <a:off x="-90710" y="3792482"/>
            <a:ext cx="9248565" cy="872383"/>
          </a:xfrm>
          <a:prstGeom prst="rect">
            <a:avLst/>
          </a:prstGeom>
          <a:ln w="12700">
            <a:miter lim="400000"/>
          </a:ln>
        </p:spPr>
      </p:pic>
      <p:pic>
        <p:nvPicPr>
          <p:cNvPr id="150" name="image31.png" descr="Screen Shot 2012-08-24 at 12.08.55 PM.png"/>
          <p:cNvPicPr/>
          <p:nvPr/>
        </p:nvPicPr>
        <p:blipFill>
          <a:blip r:embed="rId2">
            <a:extLst/>
          </a:blip>
          <a:srcRect l="17337" t="14160" r="28830" b="12106"/>
          <a:stretch>
            <a:fillRect/>
          </a:stretch>
        </p:blipFill>
        <p:spPr>
          <a:xfrm>
            <a:off x="2207171" y="0"/>
            <a:ext cx="4922346" cy="3792483"/>
          </a:xfrm>
          <a:prstGeom prst="rect">
            <a:avLst/>
          </a:prstGeom>
          <a:ln w="12700">
            <a:miter lim="400000"/>
          </a:ln>
        </p:spPr>
      </p:pic>
      <p:pic>
        <p:nvPicPr>
          <p:cNvPr id="151" name="image31.png" descr="Screen Shot 2012-08-24 at 12.08.55 PM.png"/>
          <p:cNvPicPr/>
          <p:nvPr/>
        </p:nvPicPr>
        <p:blipFill>
          <a:blip r:embed="rId2">
            <a:extLst/>
          </a:blip>
          <a:srcRect l="17337" t="64156" r="28831" b="21199"/>
          <a:stretch>
            <a:fillRect/>
          </a:stretch>
        </p:blipFill>
        <p:spPr>
          <a:xfrm>
            <a:off x="0" y="2391104"/>
            <a:ext cx="9157855" cy="1401380"/>
          </a:xfrm>
          <a:prstGeom prst="rect">
            <a:avLst/>
          </a:prstGeom>
          <a:ln w="12700">
            <a:miter lim="400000"/>
          </a:ln>
        </p:spPr>
      </p:pic>
      <p:pic>
        <p:nvPicPr>
          <p:cNvPr id="152" name="image31.png" descr="Screen Shot 2012-08-24 at 12.08.55 PM.png"/>
          <p:cNvPicPr/>
          <p:nvPr/>
        </p:nvPicPr>
        <p:blipFill>
          <a:blip r:embed="rId2">
            <a:extLst/>
          </a:blip>
          <a:srcRect l="38564" t="18690" r="50613" b="58832"/>
          <a:stretch>
            <a:fillRect/>
          </a:stretch>
        </p:blipFill>
        <p:spPr>
          <a:xfrm>
            <a:off x="7129515" y="0"/>
            <a:ext cx="2014484" cy="2353202"/>
          </a:xfrm>
          <a:prstGeom prst="rect">
            <a:avLst/>
          </a:prstGeom>
          <a:ln w="12700">
            <a:miter lim="400000"/>
          </a:ln>
        </p:spPr>
      </p:pic>
      <p:sp>
        <p:nvSpPr>
          <p:cNvPr id="153" name="Shape 153"/>
          <p:cNvSpPr/>
          <p:nvPr/>
        </p:nvSpPr>
        <p:spPr>
          <a:xfrm>
            <a:off x="397136" y="1346065"/>
            <a:ext cx="1460149"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stStyle>
          <a:p>
            <a:pPr lvl="0"/>
            <a:r>
              <a:t>Number symmetry</a:t>
            </a:r>
          </a:p>
        </p:txBody>
      </p:sp>
      <p:pic>
        <p:nvPicPr>
          <p:cNvPr id="154" name="image31.png" descr="Screen Shot 2012-08-24 at 12.08.55 PM.png"/>
          <p:cNvPicPr/>
          <p:nvPr/>
        </p:nvPicPr>
        <p:blipFill>
          <a:blip r:embed="rId2">
            <a:extLst/>
          </a:blip>
          <a:srcRect l="17337" t="43995" r="30227" b="39629"/>
          <a:stretch>
            <a:fillRect/>
          </a:stretch>
        </p:blipFill>
        <p:spPr>
          <a:xfrm>
            <a:off x="-90712" y="4664864"/>
            <a:ext cx="9234711" cy="2489950"/>
          </a:xfrm>
          <a:prstGeom prst="rect">
            <a:avLst/>
          </a:prstGeom>
          <a:ln w="12700">
            <a:miter lim="400000"/>
          </a:ln>
        </p:spPr>
      </p:pic>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32.png" descr="orange:bl map"/>
          <p:cNvPicPr/>
          <p:nvPr/>
        </p:nvPicPr>
        <p:blipFill>
          <a:blip r:embed="rId2">
            <a:extLst/>
          </a:blip>
          <a:stretch>
            <a:fillRect/>
          </a:stretch>
        </p:blipFill>
        <p:spPr>
          <a:xfrm>
            <a:off x="567955" y="323754"/>
            <a:ext cx="2921239" cy="4420501"/>
          </a:xfrm>
          <a:prstGeom prst="rect">
            <a:avLst/>
          </a:prstGeom>
          <a:ln w="12700">
            <a:miter lim="400000"/>
          </a:ln>
        </p:spPr>
      </p:pic>
      <p:pic>
        <p:nvPicPr>
          <p:cNvPr id="157" name="image33.jpg" descr="rain.JPG"/>
          <p:cNvPicPr/>
          <p:nvPr/>
        </p:nvPicPr>
        <p:blipFill>
          <a:blip r:embed="rId3">
            <a:extLst/>
          </a:blip>
          <a:srcRect l="27175" t="3636" r="18679"/>
          <a:stretch>
            <a:fillRect/>
          </a:stretch>
        </p:blipFill>
        <p:spPr>
          <a:xfrm>
            <a:off x="4146317" y="560345"/>
            <a:ext cx="2178996" cy="3960020"/>
          </a:xfrm>
          <a:prstGeom prst="rect">
            <a:avLst/>
          </a:prstGeom>
          <a:ln w="12700">
            <a:miter lim="400000"/>
          </a:ln>
        </p:spPr>
      </p:pic>
      <p:pic>
        <p:nvPicPr>
          <p:cNvPr id="158" name="image28.png" descr="Screen Shot 2012-08-24 at 10.48.29 AM.png"/>
          <p:cNvPicPr/>
          <p:nvPr/>
        </p:nvPicPr>
        <p:blipFill>
          <a:blip r:embed="rId4">
            <a:alphaModFix amt="91000"/>
            <a:extLst/>
          </a:blip>
          <a:srcRect l="7032" t="42285" r="41490" b="42017"/>
          <a:stretch>
            <a:fillRect/>
          </a:stretch>
        </p:blipFill>
        <p:spPr>
          <a:xfrm rot="5400000">
            <a:off x="2198452" y="2122224"/>
            <a:ext cx="3960022" cy="836261"/>
          </a:xfrm>
          <a:prstGeom prst="rect">
            <a:avLst/>
          </a:prstGeom>
          <a:ln w="12700">
            <a:miter lim="400000"/>
          </a:ln>
        </p:spPr>
      </p:pic>
      <p:sp>
        <p:nvSpPr>
          <p:cNvPr id="159" name="Shape 159"/>
          <p:cNvSpPr/>
          <p:nvPr/>
        </p:nvSpPr>
        <p:spPr>
          <a:xfrm>
            <a:off x="764641" y="5156100"/>
            <a:ext cx="5991382" cy="9233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lang="en-US" dirty="0" smtClean="0"/>
              <a:t>Fully saturated colors vibrate against one another.</a:t>
            </a:r>
          </a:p>
          <a:p>
            <a:pPr lvl="0"/>
            <a:r>
              <a:rPr lang="en-US" dirty="0" smtClean="0"/>
              <a:t>Using slightly muted colors gives you the same amount of </a:t>
            </a:r>
          </a:p>
          <a:p>
            <a:pPr lvl="0"/>
            <a:r>
              <a:rPr lang="en-US" dirty="0" smtClean="0"/>
              <a:t>contrast without the distracting color interactions.</a:t>
            </a:r>
            <a:endParaRPr dirty="0"/>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15.jpg" descr="P1030752.JPG"/>
          <p:cNvPicPr/>
          <p:nvPr/>
        </p:nvPicPr>
        <p:blipFill>
          <a:blip r:embed="rId2">
            <a:extLst/>
          </a:blip>
          <a:stretch>
            <a:fillRect/>
          </a:stretch>
        </p:blipFill>
        <p:spPr>
          <a:xfrm>
            <a:off x="-38567" y="493846"/>
            <a:ext cx="9182569" cy="4300317"/>
          </a:xfrm>
          <a:prstGeom prst="rect">
            <a:avLst/>
          </a:prstGeom>
          <a:ln w="12700">
            <a:miter lim="400000"/>
          </a:ln>
        </p:spPr>
      </p:pic>
      <p:sp>
        <p:nvSpPr>
          <p:cNvPr id="2" name="TextBox 1"/>
          <p:cNvSpPr txBox="1"/>
          <p:nvPr/>
        </p:nvSpPr>
        <p:spPr>
          <a:xfrm>
            <a:off x="738909" y="5087698"/>
            <a:ext cx="8300746" cy="9233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0000"/>
                </a:solidFill>
                <a:effectLst/>
                <a:uFillTx/>
                <a:latin typeface="Arial"/>
                <a:ea typeface="Arial"/>
                <a:cs typeface="Arial"/>
                <a:sym typeface="Arial"/>
              </a:rPr>
              <a:t>"Transmission"</a:t>
            </a:r>
          </a:p>
          <a:p>
            <a:pPr marL="0" marR="0" indent="0" algn="l" defTabSz="457200" rtl="0" fontAlgn="auto" latinLnBrk="1" hangingPunct="0">
              <a:lnSpc>
                <a:spcPct val="100000"/>
              </a:lnSpc>
              <a:spcBef>
                <a:spcPts val="0"/>
              </a:spcBef>
              <a:spcAft>
                <a:spcPts val="0"/>
              </a:spcAft>
              <a:buClrTx/>
              <a:buSzTx/>
              <a:buFontTx/>
              <a:buNone/>
              <a:tabLst/>
            </a:pPr>
            <a:endParaRPr lang="en-US" dirty="0" smtClean="0">
              <a:solidFill>
                <a:srgbClr val="000000"/>
              </a:solidFill>
            </a:endParaRPr>
          </a:p>
          <a:p>
            <a:pPr marL="0" marR="0" indent="0" algn="l" defTabSz="457200" rtl="0" fontAlgn="auto" latinLnBrk="1" hangingPunct="0">
              <a:lnSpc>
                <a:spcPct val="100000"/>
              </a:lnSpc>
              <a:spcBef>
                <a:spcPts val="0"/>
              </a:spcBef>
              <a:spcAft>
                <a:spcPts val="0"/>
              </a:spcAft>
              <a:buClrTx/>
              <a:buSzTx/>
              <a:buFontTx/>
              <a:buNone/>
              <a:tabLst/>
            </a:pPr>
            <a:r>
              <a:rPr lang="en-US" dirty="0">
                <a:solidFill>
                  <a:srgbClr val="000000"/>
                </a:solidFill>
              </a:rPr>
              <a:t>	</a:t>
            </a:r>
            <a:r>
              <a:rPr lang="en-US" dirty="0" smtClean="0">
                <a:solidFill>
                  <a:srgbClr val="000000"/>
                </a:solidFill>
              </a:rPr>
              <a:t>													providing </a:t>
            </a:r>
            <a:r>
              <a:rPr kumimoji="0" lang="en-US" sz="1800" b="0" i="0" u="none" strike="noStrike" cap="none" spc="0" normalizeH="0" baseline="0" dirty="0" smtClean="0">
                <a:ln>
                  <a:noFill/>
                </a:ln>
                <a:solidFill>
                  <a:srgbClr val="000000"/>
                </a:solidFill>
                <a:effectLst/>
                <a:uFillTx/>
                <a:latin typeface="Arial"/>
                <a:ea typeface="Arial"/>
                <a:cs typeface="Arial"/>
                <a:sym typeface="Arial"/>
              </a:rPr>
              <a:t>context</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p:nvPr/>
        </p:nvSpPr>
        <p:spPr>
          <a:xfrm>
            <a:off x="362844" y="3757807"/>
            <a:ext cx="2358489" cy="862437"/>
          </a:xfrm>
          <a:prstGeom prst="rect">
            <a:avLst/>
          </a:prstGeom>
          <a:solidFill>
            <a:srgbClr val="D9D9D9"/>
          </a:solidFill>
          <a:ln>
            <a:solidFill>
              <a:srgbClr val="4A7EBB"/>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grpSp>
        <p:nvGrpSpPr>
          <p:cNvPr id="164" name="Group 164" descr="Screen shot 2012-08-28 at 9.35.21 PM.png"/>
          <p:cNvGrpSpPr/>
          <p:nvPr/>
        </p:nvGrpSpPr>
        <p:grpSpPr>
          <a:xfrm>
            <a:off x="2967546" y="777477"/>
            <a:ext cx="5847180" cy="2850754"/>
            <a:chOff x="0" y="0"/>
            <a:chExt cx="5847178" cy="2850752"/>
          </a:xfrm>
        </p:grpSpPr>
        <p:sp>
          <p:nvSpPr>
            <p:cNvPr id="162" name="Shape 162"/>
            <p:cNvSpPr/>
            <p:nvPr/>
          </p:nvSpPr>
          <p:spPr>
            <a:xfrm>
              <a:off x="0" y="0"/>
              <a:ext cx="5847178" cy="2850752"/>
            </a:xfrm>
            <a:prstGeom prst="rect">
              <a:avLst/>
            </a:prstGeom>
            <a:solidFill>
              <a:srgbClr val="217D4B"/>
            </a:solidFill>
            <a:ln w="12700" cap="flat">
              <a:noFill/>
              <a:miter lim="400000"/>
            </a:ln>
            <a:effectLst/>
          </p:spPr>
          <p:txBody>
            <a:bodyPr wrap="square" lIns="0" tIns="0" rIns="0" bIns="0" numCol="1" anchor="ctr">
              <a:noAutofit/>
            </a:bodyPr>
            <a:lstStyle/>
            <a:p>
              <a:pPr lvl="0"/>
              <a:endParaRPr/>
            </a:p>
          </p:txBody>
        </p:sp>
        <p:pic>
          <p:nvPicPr>
            <p:cNvPr id="163" name="image34.png"/>
            <p:cNvPicPr/>
            <p:nvPr/>
          </p:nvPicPr>
          <p:blipFill>
            <a:blip r:embed="rId2">
              <a:extLst/>
            </a:blip>
            <a:srcRect l="7227" t="16552" r="18653" b="25629"/>
            <a:stretch>
              <a:fillRect/>
            </a:stretch>
          </p:blipFill>
          <p:spPr>
            <a:xfrm>
              <a:off x="0" y="0"/>
              <a:ext cx="5847179" cy="2850753"/>
            </a:xfrm>
            <a:prstGeom prst="rect">
              <a:avLst/>
            </a:prstGeom>
            <a:ln w="12700" cap="flat">
              <a:noFill/>
              <a:miter lim="400000"/>
            </a:ln>
            <a:effectLst/>
          </p:spPr>
        </p:pic>
      </p:grpSp>
      <p:pic>
        <p:nvPicPr>
          <p:cNvPr id="165" name="image34.png" descr="Screen shot 2012-08-28 at 9.35.21 PM.png"/>
          <p:cNvPicPr/>
          <p:nvPr/>
        </p:nvPicPr>
        <p:blipFill>
          <a:blip r:embed="rId2">
            <a:extLst/>
          </a:blip>
          <a:srcRect l="36172" t="15700" r="48805" b="57772"/>
          <a:stretch>
            <a:fillRect/>
          </a:stretch>
        </p:blipFill>
        <p:spPr>
          <a:xfrm>
            <a:off x="362844" y="1154723"/>
            <a:ext cx="2358489" cy="2603085"/>
          </a:xfrm>
          <a:prstGeom prst="rect">
            <a:avLst/>
          </a:prstGeom>
          <a:ln w="12700">
            <a:miter lim="400000"/>
          </a:ln>
        </p:spPr>
      </p:pic>
      <p:sp>
        <p:nvSpPr>
          <p:cNvPr id="166" name="Shape 166"/>
          <p:cNvSpPr/>
          <p:nvPr/>
        </p:nvSpPr>
        <p:spPr>
          <a:xfrm>
            <a:off x="479471" y="3995008"/>
            <a:ext cx="202235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Note the symmetry</a:t>
            </a:r>
          </a:p>
        </p:txBody>
      </p:sp>
      <p:sp>
        <p:nvSpPr>
          <p:cNvPr id="167" name="Shape 167"/>
          <p:cNvSpPr/>
          <p:nvPr/>
        </p:nvSpPr>
        <p:spPr>
          <a:xfrm>
            <a:off x="3265597" y="2387519"/>
            <a:ext cx="5328830"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stStyle>
          <a:p>
            <a:pPr lvl="0"/>
            <a:r>
              <a:t>dark    light    dark</a:t>
            </a:r>
          </a:p>
        </p:txBody>
      </p:sp>
      <p:grpSp>
        <p:nvGrpSpPr>
          <p:cNvPr id="170" name="Group 170" descr="Screen shot 2012-08-28 at 9.35.21 PM.png"/>
          <p:cNvGrpSpPr/>
          <p:nvPr/>
        </p:nvGrpSpPr>
        <p:grpSpPr>
          <a:xfrm>
            <a:off x="2967546" y="4299549"/>
            <a:ext cx="5847180" cy="1674835"/>
            <a:chOff x="0" y="0"/>
            <a:chExt cx="5847178" cy="1674833"/>
          </a:xfrm>
        </p:grpSpPr>
        <p:sp>
          <p:nvSpPr>
            <p:cNvPr id="168" name="Shape 168"/>
            <p:cNvSpPr/>
            <p:nvPr/>
          </p:nvSpPr>
          <p:spPr>
            <a:xfrm>
              <a:off x="0" y="0"/>
              <a:ext cx="5847178" cy="1674834"/>
            </a:xfrm>
            <a:prstGeom prst="rect">
              <a:avLst/>
            </a:prstGeom>
            <a:solidFill>
              <a:srgbClr val="217D4B"/>
            </a:solidFill>
            <a:ln w="12700" cap="flat">
              <a:noFill/>
              <a:miter lim="400000"/>
            </a:ln>
            <a:effectLst/>
          </p:spPr>
          <p:txBody>
            <a:bodyPr wrap="square" lIns="0" tIns="0" rIns="0" bIns="0" numCol="1" anchor="ctr">
              <a:noAutofit/>
            </a:bodyPr>
            <a:lstStyle/>
            <a:p>
              <a:pPr lvl="0"/>
              <a:endParaRPr/>
            </a:p>
          </p:txBody>
        </p:sp>
        <p:pic>
          <p:nvPicPr>
            <p:cNvPr id="169" name="image34.png"/>
            <p:cNvPicPr/>
            <p:nvPr/>
          </p:nvPicPr>
          <p:blipFill>
            <a:blip r:embed="rId2">
              <a:extLst/>
            </a:blip>
            <a:srcRect l="7227" t="40402" r="18653" b="25630"/>
            <a:stretch>
              <a:fillRect/>
            </a:stretch>
          </p:blipFill>
          <p:spPr>
            <a:xfrm>
              <a:off x="0" y="0"/>
              <a:ext cx="5847179" cy="1674834"/>
            </a:xfrm>
            <a:prstGeom prst="rect">
              <a:avLst/>
            </a:prstGeom>
            <a:ln w="12700" cap="flat">
              <a:noFill/>
              <a:miter lim="400000"/>
            </a:ln>
            <a:effectLst/>
          </p:spPr>
        </p:pic>
      </p:grpSp>
      <p:sp>
        <p:nvSpPr>
          <p:cNvPr id="171" name="Shape 171"/>
          <p:cNvSpPr/>
          <p:nvPr/>
        </p:nvSpPr>
        <p:spPr>
          <a:xfrm>
            <a:off x="3317432" y="4736103"/>
            <a:ext cx="5199241"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lstStyle>
          <a:p>
            <a:pPr lvl="0"/>
            <a:r>
              <a:t>warm   to   cool</a:t>
            </a:r>
          </a:p>
        </p:txBody>
      </p:sp>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image35.png" descr="Screen Shot 2012-08-24 at 10.51.45 AM.png"/>
          <p:cNvPicPr/>
          <p:nvPr/>
        </p:nvPicPr>
        <p:blipFill>
          <a:blip r:embed="rId2">
            <a:extLst/>
          </a:blip>
          <a:srcRect l="26027" t="16770" r="61938" b="63024"/>
          <a:stretch>
            <a:fillRect/>
          </a:stretch>
        </p:blipFill>
        <p:spPr>
          <a:xfrm>
            <a:off x="0" y="0"/>
            <a:ext cx="2915715" cy="2753573"/>
          </a:xfrm>
          <a:prstGeom prst="rect">
            <a:avLst/>
          </a:prstGeom>
          <a:ln w="12700">
            <a:miter lim="400000"/>
          </a:ln>
        </p:spPr>
      </p:pic>
      <p:pic>
        <p:nvPicPr>
          <p:cNvPr id="174" name="image35.png" descr="Screen Shot 2012-08-24 at 10.51.45 AM.png"/>
          <p:cNvPicPr/>
          <p:nvPr/>
        </p:nvPicPr>
        <p:blipFill>
          <a:blip r:embed="rId2">
            <a:extLst/>
          </a:blip>
          <a:srcRect l="6493" t="16997" r="40788" b="20020"/>
          <a:stretch>
            <a:fillRect/>
          </a:stretch>
        </p:blipFill>
        <p:spPr>
          <a:xfrm>
            <a:off x="4323355" y="3618510"/>
            <a:ext cx="4820646" cy="3239491"/>
          </a:xfrm>
          <a:prstGeom prst="rect">
            <a:avLst/>
          </a:prstGeom>
          <a:ln w="12700">
            <a:miter lim="400000"/>
          </a:ln>
        </p:spPr>
      </p:pic>
      <p:pic>
        <p:nvPicPr>
          <p:cNvPr id="175" name="image35.png" descr="Screen Shot 2012-08-24 at 10.51.45 AM.png"/>
          <p:cNvPicPr/>
          <p:nvPr/>
        </p:nvPicPr>
        <p:blipFill>
          <a:blip r:embed="rId2">
            <a:extLst/>
          </a:blip>
          <a:srcRect l="5525" t="38512" r="40434" b="40499"/>
          <a:stretch>
            <a:fillRect/>
          </a:stretch>
        </p:blipFill>
        <p:spPr>
          <a:xfrm>
            <a:off x="0" y="2500886"/>
            <a:ext cx="9252529" cy="2021444"/>
          </a:xfrm>
          <a:prstGeom prst="rect">
            <a:avLst/>
          </a:prstGeom>
          <a:ln w="12700">
            <a:miter lim="400000"/>
          </a:ln>
        </p:spPr>
      </p:pic>
      <p:sp>
        <p:nvSpPr>
          <p:cNvPr id="176" name="Shape 176"/>
          <p:cNvSpPr/>
          <p:nvPr/>
        </p:nvSpPr>
        <p:spPr>
          <a:xfrm>
            <a:off x="3048209" y="1788198"/>
            <a:ext cx="1184075"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Duel spiral</a:t>
            </a:r>
          </a:p>
        </p:txBody>
      </p:sp>
      <p:sp>
        <p:nvSpPr>
          <p:cNvPr id="177" name="Shape 177"/>
          <p:cNvSpPr/>
          <p:nvPr/>
        </p:nvSpPr>
        <p:spPr>
          <a:xfrm>
            <a:off x="777522" y="5157268"/>
            <a:ext cx="1807033" cy="14174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Muted and crisp</a:t>
            </a:r>
          </a:p>
          <a:p>
            <a:pPr lvl="0"/>
            <a:r>
              <a:t>Five values</a:t>
            </a:r>
          </a:p>
          <a:p>
            <a:pPr lvl="0"/>
            <a:r>
              <a:t>Analogous color</a:t>
            </a:r>
          </a:p>
          <a:p>
            <a:pPr lvl="0"/>
            <a:endParaRPr/>
          </a:p>
        </p:txBody>
      </p:sp>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image36.png" descr="Screen Shot 2012-08-24 at 1.19.19 PM.png"/>
          <p:cNvPicPr/>
          <p:nvPr/>
        </p:nvPicPr>
        <p:blipFill>
          <a:blip r:embed="rId2">
            <a:extLst/>
          </a:blip>
          <a:srcRect l="20692" t="12936" r="23897" b="20050"/>
          <a:stretch>
            <a:fillRect/>
          </a:stretch>
        </p:blipFill>
        <p:spPr>
          <a:xfrm>
            <a:off x="0" y="391994"/>
            <a:ext cx="5066861" cy="3446818"/>
          </a:xfrm>
          <a:prstGeom prst="rect">
            <a:avLst/>
          </a:prstGeom>
          <a:ln w="12700">
            <a:miter lim="400000"/>
          </a:ln>
        </p:spPr>
      </p:pic>
      <p:pic>
        <p:nvPicPr>
          <p:cNvPr id="180" name="image36.png" descr="Screen Shot 2012-08-24 at 1.19.19 PM.png"/>
          <p:cNvPicPr/>
          <p:nvPr/>
        </p:nvPicPr>
        <p:blipFill>
          <a:blip r:embed="rId2">
            <a:extLst/>
          </a:blip>
          <a:srcRect l="21416" t="38985" r="25926" b="40143"/>
          <a:stretch>
            <a:fillRect/>
          </a:stretch>
        </p:blipFill>
        <p:spPr>
          <a:xfrm>
            <a:off x="673854" y="4289085"/>
            <a:ext cx="7788193" cy="1736367"/>
          </a:xfrm>
          <a:prstGeom prst="rect">
            <a:avLst/>
          </a:prstGeom>
          <a:ln w="12700">
            <a:miter lim="400000"/>
          </a:ln>
        </p:spPr>
      </p:pic>
      <p:sp>
        <p:nvSpPr>
          <p:cNvPr id="181" name="Shape 181"/>
          <p:cNvSpPr/>
          <p:nvPr/>
        </p:nvSpPr>
        <p:spPr>
          <a:xfrm>
            <a:off x="2578786" y="6184200"/>
            <a:ext cx="3484474"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one scale with saturated highlight</a:t>
            </a:r>
          </a:p>
        </p:txBody>
      </p:sp>
      <p:sp>
        <p:nvSpPr>
          <p:cNvPr id="182" name="Shape 182"/>
          <p:cNvSpPr/>
          <p:nvPr/>
        </p:nvSpPr>
        <p:spPr>
          <a:xfrm>
            <a:off x="5567734" y="2204541"/>
            <a:ext cx="2324129" cy="11507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t>Highlight one variable using a contrast of saturation</a:t>
            </a:r>
          </a:p>
        </p:txBody>
      </p:sp>
      <p:sp>
        <p:nvSpPr>
          <p:cNvPr id="183" name="Shape 183"/>
          <p:cNvSpPr/>
          <p:nvPr/>
        </p:nvSpPr>
        <p:spPr>
          <a:xfrm>
            <a:off x="907111" y="5179929"/>
            <a:ext cx="1057273"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saturated</a:t>
            </a:r>
          </a:p>
        </p:txBody>
      </p:sp>
      <p:sp>
        <p:nvSpPr>
          <p:cNvPr id="184" name="Shape 184"/>
          <p:cNvSpPr/>
          <p:nvPr/>
        </p:nvSpPr>
        <p:spPr>
          <a:xfrm>
            <a:off x="2863877" y="5179929"/>
            <a:ext cx="4418926"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defRPr sz="2000">
                <a:latin typeface="Arial Bold"/>
                <a:ea typeface="Arial Bold"/>
                <a:cs typeface="Arial Bold"/>
                <a:sym typeface="Arial Bold"/>
              </a:defRPr>
            </a:lvl1pPr>
          </a:lstStyle>
          <a:p>
            <a:pPr lvl="0">
              <a:defRPr sz="1800"/>
            </a:pPr>
            <a:r>
              <a:rPr sz="2000"/>
              <a:t>muted</a:t>
            </a:r>
          </a:p>
        </p:txBody>
      </p:sp>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age37.png" descr="Screen shot 2012-08-29 at 8.34.52 AM.png"/>
          <p:cNvPicPr/>
          <p:nvPr/>
        </p:nvPicPr>
        <p:blipFill>
          <a:blip r:embed="rId2">
            <a:extLst/>
          </a:blip>
          <a:srcRect l="14850" t="4181" r="9385" b="6821"/>
          <a:stretch>
            <a:fillRect/>
          </a:stretch>
        </p:blipFill>
        <p:spPr>
          <a:xfrm>
            <a:off x="1181895" y="138324"/>
            <a:ext cx="6927941" cy="5086259"/>
          </a:xfrm>
          <a:prstGeom prst="rect">
            <a:avLst/>
          </a:prstGeom>
          <a:ln w="12700">
            <a:miter lim="400000"/>
          </a:ln>
        </p:spPr>
      </p:pic>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image38.png" descr="Screen shot 2012-08-29 at 8.36.00 AM.png"/>
          <p:cNvPicPr/>
          <p:nvPr/>
        </p:nvPicPr>
        <p:blipFill>
          <a:blip r:embed="rId2">
            <a:extLst/>
          </a:blip>
          <a:srcRect l="15447" t="10322" r="10009" b="10775"/>
          <a:stretch>
            <a:fillRect/>
          </a:stretch>
        </p:blipFill>
        <p:spPr>
          <a:xfrm>
            <a:off x="1231078" y="738602"/>
            <a:ext cx="6816292" cy="4509371"/>
          </a:xfrm>
          <a:prstGeom prst="rect">
            <a:avLst/>
          </a:prstGeom>
          <a:ln w="12700">
            <a:miter lim="400000"/>
          </a:ln>
        </p:spPr>
      </p:pic>
      <p:sp>
        <p:nvSpPr>
          <p:cNvPr id="189" name="Shape 189"/>
          <p:cNvSpPr/>
          <p:nvPr/>
        </p:nvSpPr>
        <p:spPr>
          <a:xfrm>
            <a:off x="1153328" y="5494173"/>
            <a:ext cx="3124608" cy="6173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A muted range of</a:t>
            </a:r>
          </a:p>
          <a:p>
            <a:pPr lvl="0"/>
            <a:r>
              <a:t>Values using analogous color,</a:t>
            </a:r>
          </a:p>
        </p:txBody>
      </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39.png" descr="Screen Shot 2012-08-20 at 4.48.43 PM.png"/>
          <p:cNvPicPr/>
          <p:nvPr/>
        </p:nvPicPr>
        <p:blipFill>
          <a:blip r:embed="rId2">
            <a:extLst/>
          </a:blip>
          <a:srcRect l="11381" t="12930" r="32865" b="19424"/>
          <a:stretch>
            <a:fillRect/>
          </a:stretch>
        </p:blipFill>
        <p:spPr>
          <a:xfrm>
            <a:off x="609330" y="298012"/>
            <a:ext cx="7974347" cy="5442366"/>
          </a:xfrm>
          <a:prstGeom prst="rect">
            <a:avLst/>
          </a:prstGeom>
          <a:ln w="12700">
            <a:miter lim="400000"/>
          </a:ln>
        </p:spPr>
      </p:pic>
      <p:sp>
        <p:nvSpPr>
          <p:cNvPr id="192" name="Shape 192"/>
          <p:cNvSpPr/>
          <p:nvPr/>
        </p:nvSpPr>
        <p:spPr>
          <a:xfrm>
            <a:off x="5300117" y="699730"/>
            <a:ext cx="2941633" cy="1529040"/>
          </a:xfrm>
          <a:prstGeom prst="rect">
            <a:avLst/>
          </a:prstGeom>
          <a:solidFill>
            <a:srgbClr val="E1E1CB"/>
          </a:solidFill>
          <a:ln>
            <a:solidFill>
              <a:srgbClr val="4A7EBB"/>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193" name="Shape 193"/>
          <p:cNvSpPr/>
          <p:nvPr/>
        </p:nvSpPr>
        <p:spPr>
          <a:xfrm>
            <a:off x="6185291" y="1268714"/>
            <a:ext cx="125986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Symmetry !</a:t>
            </a:r>
          </a:p>
        </p:txBody>
      </p:sp>
      <p:sp>
        <p:nvSpPr>
          <p:cNvPr id="194" name="Shape 194"/>
          <p:cNvSpPr/>
          <p:nvPr/>
        </p:nvSpPr>
        <p:spPr>
          <a:xfrm rot="16200000">
            <a:off x="5289384" y="1124089"/>
            <a:ext cx="850393" cy="731521"/>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14632" y="16200"/>
                </a:lnTo>
                <a:lnTo>
                  <a:pt x="14632" y="5400"/>
                </a:lnTo>
                <a:lnTo>
                  <a:pt x="12310" y="5400"/>
                </a:lnTo>
                <a:lnTo>
                  <a:pt x="16955" y="0"/>
                </a:lnTo>
                <a:lnTo>
                  <a:pt x="21600" y="5400"/>
                </a:lnTo>
                <a:lnTo>
                  <a:pt x="19277" y="5400"/>
                </a:lnTo>
                <a:lnTo>
                  <a:pt x="19277" y="21600"/>
                </a:lnTo>
                <a:lnTo>
                  <a:pt x="0" y="21600"/>
                </a:lnTo>
                <a:close/>
              </a:path>
            </a:pathLst>
          </a:custGeom>
          <a:solidFill>
            <a:srgbClr val="4A452A"/>
          </a:solidFill>
          <a:ln>
            <a:solidFill>
              <a:srgbClr val="4A7EBB"/>
            </a:solidFill>
          </a:ln>
          <a:effectLst>
            <a:outerShdw blurRad="38100" dist="23000" dir="5400000" rotWithShape="0">
              <a:srgbClr val="000000">
                <a:alpha val="35000"/>
              </a:srgbClr>
            </a:outerShdw>
          </a:effectLst>
        </p:spPr>
        <p:txBody>
          <a:bodyPr lIns="0" tIns="0" rIns="0" bIns="0" anchor="ctr"/>
          <a:lstStyle/>
          <a:p>
            <a:pPr lvl="0" algn="ctr">
              <a:defRPr>
                <a:solidFill>
                  <a:srgbClr val="FFFFFF"/>
                </a:solidFill>
              </a:defRPr>
            </a:pPr>
            <a:endParaRPr/>
          </a:p>
        </p:txBody>
      </p:sp>
      <p:sp>
        <p:nvSpPr>
          <p:cNvPr id="195" name="Shape 195"/>
          <p:cNvSpPr/>
          <p:nvPr/>
        </p:nvSpPr>
        <p:spPr>
          <a:xfrm>
            <a:off x="4190601" y="5963915"/>
            <a:ext cx="4271850"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Choose color that rerlates to your subject</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38" y="0"/>
            <a:ext cx="8166871" cy="6858000"/>
          </a:xfrm>
          <a:prstGeom prst="rect">
            <a:avLst/>
          </a:prstGeom>
        </p:spPr>
      </p:pic>
    </p:spTree>
    <p:extLst>
      <p:ext uri="{BB962C8B-B14F-4D97-AF65-F5344CB8AC3E}">
        <p14:creationId xmlns:p14="http://schemas.microsoft.com/office/powerpoint/2010/main" val="247112883"/>
      </p:ext>
    </p:extLst>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ex2Cell.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119" y="765284"/>
            <a:ext cx="8840807" cy="4098306"/>
          </a:xfrm>
          <a:prstGeom prst="rect">
            <a:avLst/>
          </a:prstGeom>
        </p:spPr>
      </p:pic>
    </p:spTree>
    <p:extLst>
      <p:ext uri="{BB962C8B-B14F-4D97-AF65-F5344CB8AC3E}">
        <p14:creationId xmlns:p14="http://schemas.microsoft.com/office/powerpoint/2010/main" val="486496934"/>
      </p:ext>
    </p:extLst>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idx="4294967295"/>
          </p:nvPr>
        </p:nvSpPr>
        <p:spPr>
          <a:xfrm>
            <a:off x="620371" y="1063924"/>
            <a:ext cx="2145956" cy="508855"/>
          </a:xfrm>
          <a:prstGeom prst="rect">
            <a:avLst/>
          </a:prstGeom>
        </p:spPr>
        <p:txBody>
          <a:bodyPr/>
          <a:lstStyle/>
          <a:p>
            <a:pPr lvl="0" algn="l" defTabSz="374904">
              <a:defRPr sz="1800"/>
            </a:pPr>
            <a:r>
              <a:rPr sz="1476" b="1" i="1" dirty="0"/>
              <a:t>U s I n g</a:t>
            </a:r>
            <a:r>
              <a:rPr sz="1476" dirty="0">
                <a:latin typeface="Arial Bold"/>
                <a:ea typeface="Arial Bold"/>
                <a:cs typeface="Arial Bold"/>
                <a:sym typeface="Arial Bold"/>
              </a:rPr>
              <a:t> </a:t>
            </a:r>
            <a:br>
              <a:rPr sz="1476" dirty="0">
                <a:latin typeface="Arial Bold"/>
                <a:ea typeface="Arial Bold"/>
                <a:cs typeface="Arial Bold"/>
                <a:sym typeface="Arial Bold"/>
              </a:rPr>
            </a:br>
            <a:r>
              <a:rPr sz="1476" dirty="0"/>
              <a:t>N e u t r a l s </a:t>
            </a:r>
          </a:p>
        </p:txBody>
      </p:sp>
      <p:sp>
        <p:nvSpPr>
          <p:cNvPr id="198" name="Shape 198"/>
          <p:cNvSpPr>
            <a:spLocks noGrp="1"/>
          </p:cNvSpPr>
          <p:nvPr>
            <p:ph type="body" idx="4294967295"/>
          </p:nvPr>
        </p:nvSpPr>
        <p:spPr>
          <a:xfrm>
            <a:off x="4556593" y="4863191"/>
            <a:ext cx="4249616" cy="571500"/>
          </a:xfrm>
          <a:prstGeom prst="rect">
            <a:avLst/>
          </a:prstGeom>
        </p:spPr>
        <p:txBody>
          <a:bodyPr/>
          <a:lstStyle/>
          <a:p>
            <a:pPr marL="0" lvl="0" indent="0" algn="r">
              <a:lnSpc>
                <a:spcPct val="80000"/>
              </a:lnSpc>
              <a:spcBef>
                <a:spcPts val="200"/>
              </a:spcBef>
              <a:buSzTx/>
              <a:buNone/>
              <a:defRPr sz="1800"/>
            </a:pPr>
            <a:r>
              <a:rPr sz="1000" dirty="0"/>
              <a:t>intaglio and viscosity etching, woodcut and chine colle</a:t>
            </a:r>
          </a:p>
          <a:p>
            <a:pPr marL="0" lvl="0" indent="0" algn="r">
              <a:lnSpc>
                <a:spcPct val="80000"/>
              </a:lnSpc>
              <a:spcBef>
                <a:spcPts val="200"/>
              </a:spcBef>
              <a:buSzTx/>
              <a:buNone/>
              <a:defRPr sz="1800"/>
            </a:pPr>
            <a:r>
              <a:rPr sz="1000" dirty="0"/>
              <a:t>9” x 24”       2010</a:t>
            </a:r>
          </a:p>
        </p:txBody>
      </p:sp>
      <p:pic>
        <p:nvPicPr>
          <p:cNvPr id="199" name="image40.jpg" descr="IMG_0454 copy.JPG"/>
          <p:cNvPicPr/>
          <p:nvPr/>
        </p:nvPicPr>
        <p:blipFill>
          <a:blip r:embed="rId2">
            <a:extLst/>
          </a:blip>
          <a:stretch>
            <a:fillRect/>
          </a:stretch>
        </p:blipFill>
        <p:spPr>
          <a:xfrm>
            <a:off x="0" y="1699469"/>
            <a:ext cx="9144000" cy="297690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image41.jpeg" descr="IMG_0883.JPG"/>
          <p:cNvPicPr/>
          <p:nvPr/>
        </p:nvPicPr>
        <p:blipFill>
          <a:blip r:embed="rId2">
            <a:extLst/>
          </a:blip>
          <a:srcRect l="2658" t="19676" r="1539" b="26270"/>
          <a:stretch>
            <a:fillRect/>
          </a:stretch>
        </p:blipFill>
        <p:spPr>
          <a:xfrm>
            <a:off x="-181428" y="931074"/>
            <a:ext cx="9444268" cy="3552381"/>
          </a:xfrm>
          <a:prstGeom prst="rect">
            <a:avLst/>
          </a:prstGeom>
          <a:ln w="12700">
            <a:miter lim="400000"/>
          </a:ln>
        </p:spPr>
      </p:pic>
      <p:sp>
        <p:nvSpPr>
          <p:cNvPr id="202" name="Shape 202"/>
          <p:cNvSpPr/>
          <p:nvPr/>
        </p:nvSpPr>
        <p:spPr>
          <a:xfrm>
            <a:off x="312110" y="4209439"/>
            <a:ext cx="6958569" cy="1011894"/>
          </a:xfrm>
          <a:prstGeom prst="rect">
            <a:avLst/>
          </a:prstGeom>
          <a:solidFill>
            <a:srgbClr val="F2F2F2"/>
          </a:solidFill>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4800">
                <a:solidFill>
                  <a:srgbClr val="E1E1CB"/>
                </a:solidFill>
              </a:rPr>
              <a:t>BREATHING   S P A C E</a:t>
            </a:r>
          </a:p>
          <a:p>
            <a:pPr lvl="0"/>
            <a:r>
              <a:rPr sz="1600"/>
              <a:t>The Need of Neutrals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1299" y="194737"/>
            <a:ext cx="8637799" cy="6304282"/>
          </a:xfrm>
          <a:prstGeom prst="rect">
            <a:avLst/>
          </a:prstGeom>
          <a:solidFill>
            <a:srgbClr val="F5F5DB"/>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Domain convention</a:t>
            </a:r>
            <a:endParaRPr lang="en-US" dirty="0"/>
          </a:p>
        </p:txBody>
      </p:sp>
      <p:pic>
        <p:nvPicPr>
          <p:cNvPr id="2" name="Picture 1" descr="medO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97933"/>
            <a:ext cx="5757613" cy="5799667"/>
          </a:xfrm>
          <a:prstGeom prst="rect">
            <a:avLst/>
          </a:prstGeom>
        </p:spPr>
      </p:pic>
      <p:sp>
        <p:nvSpPr>
          <p:cNvPr id="4" name="TextBox 3"/>
          <p:cNvSpPr txBox="1"/>
          <p:nvPr/>
        </p:nvSpPr>
        <p:spPr>
          <a:xfrm>
            <a:off x="6275535" y="3389102"/>
            <a:ext cx="1532090" cy="830997"/>
          </a:xfrm>
          <a:prstGeom prst="rect">
            <a:avLst/>
          </a:prstGeom>
          <a:noFill/>
        </p:spPr>
        <p:txBody>
          <a:bodyPr wrap="none" rtlCol="0">
            <a:spAutoFit/>
          </a:bodyPr>
          <a:lstStyle/>
          <a:p>
            <a:r>
              <a:rPr lang="en-US" sz="1600" dirty="0" smtClean="0"/>
              <a:t>Understanding </a:t>
            </a:r>
          </a:p>
          <a:p>
            <a:r>
              <a:rPr lang="en-US" sz="1600" dirty="0" smtClean="0"/>
              <a:t>via color </a:t>
            </a:r>
          </a:p>
          <a:p>
            <a:endParaRPr lang="en-US" sz="1600" dirty="0"/>
          </a:p>
        </p:txBody>
      </p:sp>
      <p:pic>
        <p:nvPicPr>
          <p:cNvPr id="5" name="Picture 4"/>
          <p:cNvPicPr>
            <a:picLocks noChangeAspect="1"/>
          </p:cNvPicPr>
          <p:nvPr/>
        </p:nvPicPr>
        <p:blipFill rotWithShape="1">
          <a:blip r:embed="rId3"/>
          <a:srcRect r="50378"/>
          <a:stretch/>
        </p:blipFill>
        <p:spPr>
          <a:xfrm>
            <a:off x="6195801" y="397933"/>
            <a:ext cx="2683298" cy="2615020"/>
          </a:xfrm>
          <a:prstGeom prst="rect">
            <a:avLst/>
          </a:prstGeom>
        </p:spPr>
      </p:pic>
    </p:spTree>
    <p:extLst>
      <p:ext uri="{BB962C8B-B14F-4D97-AF65-F5344CB8AC3E}">
        <p14:creationId xmlns:p14="http://schemas.microsoft.com/office/powerpoint/2010/main" val="7283752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42.jpg" descr="P1010351.JPG"/>
          <p:cNvPicPr/>
          <p:nvPr/>
        </p:nvPicPr>
        <p:blipFill>
          <a:blip r:embed="rId2">
            <a:extLst/>
          </a:blip>
          <a:stretch>
            <a:fillRect/>
          </a:stretch>
        </p:blipFill>
        <p:spPr>
          <a:xfrm>
            <a:off x="0" y="855391"/>
            <a:ext cx="9144000" cy="4556849"/>
          </a:xfrm>
          <a:prstGeom prst="rect">
            <a:avLst/>
          </a:prstGeom>
          <a:ln w="12700">
            <a:miter lim="400000"/>
          </a:ln>
        </p:spPr>
      </p:pic>
      <p:sp>
        <p:nvSpPr>
          <p:cNvPr id="205" name="Shape 205"/>
          <p:cNvSpPr/>
          <p:nvPr/>
        </p:nvSpPr>
        <p:spPr>
          <a:xfrm>
            <a:off x="6035897" y="5532927"/>
            <a:ext cx="2940693" cy="9619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r"/>
            <a:r>
              <a:t>still from </a:t>
            </a:r>
            <a:r>
              <a:rPr i="1"/>
              <a:t>Residue</a:t>
            </a:r>
          </a:p>
          <a:p>
            <a:pPr lvl="0" algn="r"/>
            <a:r>
              <a:rPr sz="1400"/>
              <a:t>ACES Visualization Lab</a:t>
            </a:r>
          </a:p>
          <a:p>
            <a:pPr lvl="0" algn="r"/>
            <a:r>
              <a:rPr sz="1400"/>
              <a:t>Texas Advanced Computing Center</a:t>
            </a:r>
          </a:p>
          <a:p>
            <a:pPr lvl="0" algn="r"/>
            <a:r>
              <a:rPr sz="1400"/>
              <a:t>University of Texas at Austin</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43.png" descr="Screen shot 2012-08-29 at 1.09.25 AM.png"/>
          <p:cNvPicPr/>
          <p:nvPr/>
        </p:nvPicPr>
        <p:blipFill>
          <a:blip r:embed="rId2">
            <a:extLst/>
          </a:blip>
          <a:srcRect l="15538" t="16335" r="12272" b="10834"/>
          <a:stretch>
            <a:fillRect/>
          </a:stretch>
        </p:blipFill>
        <p:spPr>
          <a:xfrm>
            <a:off x="1194470" y="752641"/>
            <a:ext cx="6601034" cy="4162273"/>
          </a:xfrm>
          <a:prstGeom prst="rect">
            <a:avLst/>
          </a:prstGeom>
          <a:ln w="12700">
            <a:miter lim="400000"/>
          </a:ln>
        </p:spPr>
      </p:pic>
      <p:sp>
        <p:nvSpPr>
          <p:cNvPr id="208" name="Shape 208"/>
          <p:cNvSpPr/>
          <p:nvPr/>
        </p:nvSpPr>
        <p:spPr>
          <a:xfrm>
            <a:off x="4929101" y="5118394"/>
            <a:ext cx="275994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Neutrals – variation in hue</a:t>
            </a:r>
          </a:p>
        </p:txBody>
      </p:sp>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image44.png" descr="Screen shot 2012-08-29 at 1.13.53 AM.png"/>
          <p:cNvPicPr/>
          <p:nvPr/>
        </p:nvPicPr>
        <p:blipFill>
          <a:blip r:embed="rId2">
            <a:extLst/>
          </a:blip>
          <a:srcRect l="16501" t="16995" r="11998" b="11274"/>
          <a:stretch>
            <a:fillRect/>
          </a:stretch>
        </p:blipFill>
        <p:spPr>
          <a:xfrm>
            <a:off x="1395645" y="930537"/>
            <a:ext cx="6538167" cy="4099398"/>
          </a:xfrm>
          <a:prstGeom prst="rect">
            <a:avLst/>
          </a:prstGeom>
          <a:ln w="12700">
            <a:miter lim="400000"/>
          </a:ln>
        </p:spPr>
      </p:pic>
      <p:sp>
        <p:nvSpPr>
          <p:cNvPr id="211" name="Shape 211"/>
          <p:cNvSpPr/>
          <p:nvPr/>
        </p:nvSpPr>
        <p:spPr>
          <a:xfrm>
            <a:off x="5268252" y="5457478"/>
            <a:ext cx="244215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Neutrals in a hue spiral</a:t>
            </a:r>
          </a:p>
        </p:txBody>
      </p:sp>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46.jpeg" descr="9_Viruses_Travel_edited-2.jpg"/>
          <p:cNvPicPr/>
          <p:nvPr/>
        </p:nvPicPr>
        <p:blipFill>
          <a:blip r:embed="rId2">
            <a:extLst/>
          </a:blip>
          <a:stretch>
            <a:fillRect/>
          </a:stretch>
        </p:blipFill>
        <p:spPr>
          <a:xfrm>
            <a:off x="538825" y="436141"/>
            <a:ext cx="6106692" cy="5391345"/>
          </a:xfrm>
          <a:prstGeom prst="rect">
            <a:avLst/>
          </a:prstGeom>
          <a:ln>
            <a:solidFill/>
          </a:ln>
        </p:spPr>
      </p:pic>
      <p:sp>
        <p:nvSpPr>
          <p:cNvPr id="217" name="Shape 217"/>
          <p:cNvSpPr/>
          <p:nvPr/>
        </p:nvSpPr>
        <p:spPr>
          <a:xfrm>
            <a:off x="4463553" y="5883680"/>
            <a:ext cx="2248112" cy="798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r"/>
            <a:r>
              <a:rPr sz="1000"/>
              <a:t>Visualization in collaboration with</a:t>
            </a:r>
          </a:p>
          <a:p>
            <a:pPr lvl="0" algn="r"/>
            <a:r>
              <a:rPr sz="1000"/>
              <a:t>Kelly Gaither and Karla Vega,</a:t>
            </a:r>
          </a:p>
          <a:p>
            <a:pPr lvl="0" algn="r"/>
            <a:r>
              <a:rPr sz="1000"/>
              <a:t>Texas Advanced Computing Center, </a:t>
            </a:r>
          </a:p>
          <a:p>
            <a:pPr lvl="0" algn="r"/>
            <a:r>
              <a:rPr sz="1000"/>
              <a:t>University of Texas at Austin</a:t>
            </a:r>
          </a:p>
          <a:p>
            <a:pPr lvl="0" algn="r"/>
            <a:r>
              <a:rPr sz="1100"/>
              <a:t>.</a:t>
            </a:r>
          </a:p>
        </p:txBody>
      </p:sp>
      <p:sp>
        <p:nvSpPr>
          <p:cNvPr id="218" name="Shape 218"/>
          <p:cNvSpPr/>
          <p:nvPr/>
        </p:nvSpPr>
        <p:spPr>
          <a:xfrm>
            <a:off x="6711664" y="4821056"/>
            <a:ext cx="2185962" cy="9744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endParaRPr sz="1600" i="1"/>
          </a:p>
          <a:p>
            <a:pPr lvl="0">
              <a:lnSpc>
                <a:spcPct val="90000"/>
              </a:lnSpc>
            </a:pPr>
            <a:r>
              <a:rPr sz="1200"/>
              <a:t>A work referencing the pandemic flu transmission research by Dr. Lauren Meyers, UT Austin. </a:t>
            </a:r>
          </a:p>
        </p:txBody>
      </p:sp>
      <p:sp>
        <p:nvSpPr>
          <p:cNvPr id="219" name="Shape 219"/>
          <p:cNvSpPr/>
          <p:nvPr/>
        </p:nvSpPr>
        <p:spPr>
          <a:xfrm>
            <a:off x="538826" y="5852788"/>
            <a:ext cx="1671363" cy="11634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b="1" i="1"/>
              <a:t>Transmission</a:t>
            </a:r>
          </a:p>
          <a:p>
            <a:pPr lvl="0"/>
            <a:r>
              <a:rPr sz="1000"/>
              <a:t>nine 7” digital photo frames</a:t>
            </a:r>
          </a:p>
          <a:p>
            <a:pPr lvl="0"/>
            <a:r>
              <a:rPr sz="1000"/>
              <a:t>2012</a:t>
            </a:r>
          </a:p>
          <a:p>
            <a:pPr lvl="0"/>
            <a:endParaRPr b="1" i="1"/>
          </a:p>
        </p:txBody>
      </p:sp>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_6.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6879" y="0"/>
            <a:ext cx="9867407" cy="6858000"/>
          </a:xfrm>
          <a:prstGeom prst="rect">
            <a:avLst/>
          </a:prstGeom>
        </p:spPr>
      </p:pic>
      <p:sp>
        <p:nvSpPr>
          <p:cNvPr id="3" name="Rectangle 2"/>
          <p:cNvSpPr/>
          <p:nvPr/>
        </p:nvSpPr>
        <p:spPr>
          <a:xfrm>
            <a:off x="0" y="0"/>
            <a:ext cx="2765973" cy="7122565"/>
          </a:xfrm>
          <a:prstGeom prst="rect">
            <a:avLst/>
          </a:prstGeom>
          <a:gradFill flip="none" rotWithShape="1">
            <a:gsLst>
              <a:gs pos="0">
                <a:srgbClr val="F5F5DB"/>
              </a:gs>
              <a:gs pos="99000">
                <a:srgbClr val="ECDEB2"/>
              </a:gs>
            </a:gsLst>
            <a:lin ang="576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gentle </a:t>
            </a:r>
            <a:endParaRPr lang="en-US" dirty="0"/>
          </a:p>
        </p:txBody>
      </p:sp>
      <p:sp>
        <p:nvSpPr>
          <p:cNvPr id="4" name="TextBox 3"/>
          <p:cNvSpPr txBox="1"/>
          <p:nvPr/>
        </p:nvSpPr>
        <p:spPr>
          <a:xfrm>
            <a:off x="8015473" y="6129335"/>
            <a:ext cx="749324" cy="369332"/>
          </a:xfrm>
          <a:prstGeom prst="rect">
            <a:avLst/>
          </a:prstGeom>
          <a:noFill/>
        </p:spPr>
        <p:txBody>
          <a:bodyPr wrap="none" rtlCol="0">
            <a:spAutoFit/>
          </a:bodyPr>
          <a:lstStyle/>
          <a:p>
            <a:r>
              <a:rPr lang="en-US" dirty="0" smtClean="0"/>
              <a:t>video</a:t>
            </a:r>
            <a:endParaRPr lang="en-US" dirty="0"/>
          </a:p>
        </p:txBody>
      </p:sp>
      <p:sp>
        <p:nvSpPr>
          <p:cNvPr id="5" name="TextBox 4"/>
          <p:cNvSpPr txBox="1"/>
          <p:nvPr/>
        </p:nvSpPr>
        <p:spPr>
          <a:xfrm>
            <a:off x="513442" y="986228"/>
            <a:ext cx="1991138" cy="489364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2400" dirty="0">
                <a:solidFill>
                  <a:srgbClr val="000000"/>
                </a:solidFill>
              </a:rPr>
              <a:t>G</a:t>
            </a:r>
            <a:r>
              <a:rPr kumimoji="0" lang="en-US" sz="2400" b="0" i="0" u="none" strike="noStrike" cap="none" spc="0" normalizeH="0" baseline="0" dirty="0" smtClean="0">
                <a:ln>
                  <a:noFill/>
                </a:ln>
                <a:solidFill>
                  <a:srgbClr val="000000"/>
                </a:solidFill>
                <a:effectLst/>
                <a:uFillTx/>
                <a:sym typeface="Arial"/>
              </a:rPr>
              <a:t>entle</a:t>
            </a:r>
          </a:p>
          <a:p>
            <a:pPr marL="0" marR="0" indent="0" algn="l" defTabSz="457200" rtl="0" fontAlgn="auto" latinLnBrk="1" hangingPunct="0">
              <a:lnSpc>
                <a:spcPct val="100000"/>
              </a:lnSpc>
              <a:spcBef>
                <a:spcPts val="0"/>
              </a:spcBef>
              <a:spcAft>
                <a:spcPts val="0"/>
              </a:spcAft>
              <a:buClrTx/>
              <a:buSzTx/>
              <a:buFontTx/>
              <a:buNone/>
              <a:tabLst/>
            </a:pPr>
            <a:r>
              <a:rPr lang="en-US" sz="2400" dirty="0">
                <a:solidFill>
                  <a:srgbClr val="000000"/>
                </a:solidFill>
              </a:rPr>
              <a:t>H</a:t>
            </a:r>
            <a:r>
              <a:rPr lang="en-US" sz="2400" dirty="0" smtClean="0">
                <a:solidFill>
                  <a:srgbClr val="000000"/>
                </a:solidFill>
              </a:rPr>
              <a:t>ighlighting</a:t>
            </a:r>
          </a:p>
          <a:p>
            <a:pPr marL="0" marR="0" indent="0" algn="l" defTabSz="457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smtClean="0">
              <a:ln>
                <a:noFill/>
              </a:ln>
              <a:solidFill>
                <a:srgbClr val="000000"/>
              </a:solidFill>
              <a:effectLst/>
              <a:uFillTx/>
              <a:sym typeface="Arial"/>
            </a:endParaRPr>
          </a:p>
          <a:p>
            <a:pPr marL="0" marR="0" indent="0" algn="l" defTabSz="457200" rtl="0" fontAlgn="auto" latinLnBrk="1" hangingPunct="0">
              <a:lnSpc>
                <a:spcPct val="100000"/>
              </a:lnSpc>
              <a:spcBef>
                <a:spcPts val="0"/>
              </a:spcBef>
              <a:spcAft>
                <a:spcPts val="0"/>
              </a:spcAft>
              <a:buClrTx/>
              <a:buSzTx/>
              <a:buFontTx/>
              <a:buNone/>
              <a:tabLst/>
            </a:pPr>
            <a:endParaRPr lang="en-US" sz="2400" dirty="0">
              <a:solidFill>
                <a:srgbClr val="000000"/>
              </a:solidFill>
            </a:endParaRPr>
          </a:p>
          <a:p>
            <a:pPr marL="0" marR="0" indent="0" algn="l" defTabSz="457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smtClean="0">
              <a:ln>
                <a:noFill/>
              </a:ln>
              <a:solidFill>
                <a:srgbClr val="000000"/>
              </a:solidFill>
              <a:effectLst/>
              <a:uFillTx/>
              <a:sym typeface="Arial"/>
            </a:endParaRPr>
          </a:p>
          <a:p>
            <a:pPr marL="0" marR="0" indent="0" algn="l" defTabSz="457200" rtl="0" fontAlgn="auto" latinLnBrk="1" hangingPunct="0">
              <a:lnSpc>
                <a:spcPct val="100000"/>
              </a:lnSpc>
              <a:spcBef>
                <a:spcPts val="0"/>
              </a:spcBef>
              <a:spcAft>
                <a:spcPts val="0"/>
              </a:spcAft>
              <a:buClrTx/>
              <a:buSzTx/>
              <a:buFontTx/>
              <a:buNone/>
              <a:tabLst/>
            </a:pPr>
            <a:endParaRPr lang="en-US" sz="2400" dirty="0">
              <a:solidFill>
                <a:srgbClr val="000000"/>
              </a:solidFill>
            </a:endParaRPr>
          </a:p>
          <a:p>
            <a:pPr marL="0" marR="0" indent="0" algn="l" defTabSz="457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smtClean="0">
              <a:ln>
                <a:noFill/>
              </a:ln>
              <a:solidFill>
                <a:srgbClr val="000000"/>
              </a:solidFill>
              <a:effectLst/>
              <a:uFillTx/>
              <a:sym typeface="Arial"/>
            </a:endParaRPr>
          </a:p>
          <a:p>
            <a:pPr marL="0" marR="0" indent="0" algn="l" defTabSz="457200" rtl="0" fontAlgn="auto" latinLnBrk="1" hangingPunct="0">
              <a:lnSpc>
                <a:spcPct val="100000"/>
              </a:lnSpc>
              <a:spcBef>
                <a:spcPts val="0"/>
              </a:spcBef>
              <a:spcAft>
                <a:spcPts val="0"/>
              </a:spcAft>
              <a:buClrTx/>
              <a:buSzTx/>
              <a:buFontTx/>
              <a:buNone/>
              <a:tabLst/>
            </a:pPr>
            <a:endParaRPr lang="en-US" sz="2400" dirty="0">
              <a:solidFill>
                <a:srgbClr val="000000"/>
              </a:solidFill>
            </a:endParaRPr>
          </a:p>
          <a:p>
            <a:pPr marL="0" marR="0" indent="0" algn="l" defTabSz="4572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sym typeface="Arial"/>
            </a:endParaRPr>
          </a:p>
          <a:p>
            <a:pPr marL="0" marR="0" indent="0" algn="r" defTabSz="457200" rtl="0" fontAlgn="auto" latinLnBrk="1" hangingPunct="0">
              <a:lnSpc>
                <a:spcPct val="100000"/>
              </a:lnSpc>
              <a:spcBef>
                <a:spcPts val="0"/>
              </a:spcBef>
              <a:spcAft>
                <a:spcPts val="0"/>
              </a:spcAft>
              <a:buClrTx/>
              <a:buSzTx/>
              <a:buFontTx/>
              <a:buNone/>
              <a:tabLst/>
            </a:pPr>
            <a:r>
              <a:rPr lang="en-US" sz="2400" dirty="0">
                <a:solidFill>
                  <a:srgbClr val="000000"/>
                </a:solidFill>
              </a:rPr>
              <a:t>U</a:t>
            </a:r>
            <a:r>
              <a:rPr lang="en-US" sz="2400" dirty="0" smtClean="0">
                <a:solidFill>
                  <a:srgbClr val="000000"/>
                </a:solidFill>
              </a:rPr>
              <a:t>se only as </a:t>
            </a:r>
          </a:p>
          <a:p>
            <a:pPr marL="0" marR="0" indent="0" algn="r" defTabSz="457200" rtl="0" fontAlgn="auto" latinLnBrk="1" hangingPunct="0">
              <a:lnSpc>
                <a:spcPct val="100000"/>
              </a:lnSpc>
              <a:spcBef>
                <a:spcPts val="0"/>
              </a:spcBef>
              <a:spcAft>
                <a:spcPts val="0"/>
              </a:spcAft>
              <a:buClrTx/>
              <a:buSzTx/>
              <a:buFontTx/>
              <a:buNone/>
              <a:tabLst/>
            </a:pPr>
            <a:r>
              <a:rPr lang="en-US" sz="2400" dirty="0" smtClean="0">
                <a:solidFill>
                  <a:srgbClr val="000000"/>
                </a:solidFill>
              </a:rPr>
              <a:t>much of your </a:t>
            </a:r>
          </a:p>
          <a:p>
            <a:pPr marL="0" marR="0" indent="0" algn="r" defTabSz="457200" rtl="0" fontAlgn="auto" latinLnBrk="1" hangingPunct="0">
              <a:lnSpc>
                <a:spcPct val="100000"/>
              </a:lnSpc>
              <a:spcBef>
                <a:spcPts val="0"/>
              </a:spcBef>
              <a:spcAft>
                <a:spcPts val="0"/>
              </a:spcAft>
              <a:buClrTx/>
              <a:buSzTx/>
              <a:buFontTx/>
              <a:buNone/>
              <a:tabLst/>
            </a:pPr>
            <a:r>
              <a:rPr lang="en-US" sz="2400" dirty="0" smtClean="0">
                <a:solidFill>
                  <a:srgbClr val="000000"/>
                </a:solidFill>
              </a:rPr>
              <a:t>color budget </a:t>
            </a:r>
          </a:p>
          <a:p>
            <a:pPr marL="0" marR="0" indent="0" algn="r" defTabSz="457200" rtl="0" fontAlgn="auto" latinLnBrk="1" hangingPunct="0">
              <a:lnSpc>
                <a:spcPct val="100000"/>
              </a:lnSpc>
              <a:spcBef>
                <a:spcPts val="0"/>
              </a:spcBef>
              <a:spcAft>
                <a:spcPts val="0"/>
              </a:spcAft>
              <a:buClrTx/>
              <a:buSzTx/>
              <a:buFontTx/>
              <a:buNone/>
              <a:tabLst/>
            </a:pPr>
            <a:r>
              <a:rPr lang="en-US" sz="2400" dirty="0" smtClean="0">
                <a:solidFill>
                  <a:srgbClr val="000000"/>
                </a:solidFill>
              </a:rPr>
              <a:t>as necessary.</a:t>
            </a:r>
            <a:endParaRPr kumimoji="0" lang="en-US" sz="2400" b="0" i="0" u="none" strike="noStrike" cap="none" spc="0" normalizeH="0" baseline="0" dirty="0">
              <a:ln>
                <a:noFill/>
              </a:ln>
              <a:solidFill>
                <a:srgbClr val="000000"/>
              </a:solidFill>
              <a:effectLst/>
              <a:uFillTx/>
              <a:sym typeface="Arial"/>
            </a:endParaRPr>
          </a:p>
        </p:txBody>
      </p:sp>
    </p:spTree>
    <p:extLst>
      <p:ext uri="{BB962C8B-B14F-4D97-AF65-F5344CB8AC3E}">
        <p14:creationId xmlns:p14="http://schemas.microsoft.com/office/powerpoint/2010/main" val="32309670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801" t="24092" r="4248" b="22816"/>
          <a:stretch/>
        </p:blipFill>
        <p:spPr>
          <a:xfrm>
            <a:off x="-204334" y="-94570"/>
            <a:ext cx="7797874" cy="3458553"/>
          </a:xfrm>
          <a:prstGeom prst="rect">
            <a:avLst/>
          </a:prstGeom>
        </p:spPr>
      </p:pic>
      <p:pic>
        <p:nvPicPr>
          <p:cNvPr id="5" name="Picture 4"/>
          <p:cNvPicPr>
            <a:picLocks noChangeAspect="1"/>
          </p:cNvPicPr>
          <p:nvPr/>
        </p:nvPicPr>
        <p:blipFill rotWithShape="1">
          <a:blip r:embed="rId3"/>
          <a:srcRect t="6863" b="7016"/>
          <a:stretch/>
        </p:blipFill>
        <p:spPr>
          <a:xfrm>
            <a:off x="2090926" y="3363983"/>
            <a:ext cx="7053074" cy="3296434"/>
          </a:xfrm>
          <a:prstGeom prst="rect">
            <a:avLst/>
          </a:prstGeom>
        </p:spPr>
      </p:pic>
    </p:spTree>
    <p:extLst>
      <p:ext uri="{BB962C8B-B14F-4D97-AF65-F5344CB8AC3E}">
        <p14:creationId xmlns:p14="http://schemas.microsoft.com/office/powerpoint/2010/main" val="1563551461"/>
      </p:ext>
    </p:extLst>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1304" y="350929"/>
            <a:ext cx="8545896" cy="6148845"/>
          </a:xfrm>
          <a:prstGeom prst="rect">
            <a:avLst/>
          </a:prstGeom>
        </p:spPr>
      </p:pic>
    </p:spTree>
    <p:extLst>
      <p:ext uri="{BB962C8B-B14F-4D97-AF65-F5344CB8AC3E}">
        <p14:creationId xmlns:p14="http://schemas.microsoft.com/office/powerpoint/2010/main" val="1201701862"/>
      </p:ext>
    </p:extLst>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image18.png"/>
          <p:cNvPicPr/>
          <p:nvPr/>
        </p:nvPicPr>
        <p:blipFill>
          <a:blip r:embed="rId2">
            <a:extLst/>
          </a:blip>
          <a:stretch>
            <a:fillRect/>
          </a:stretch>
        </p:blipFill>
        <p:spPr>
          <a:xfrm>
            <a:off x="0" y="1024787"/>
            <a:ext cx="9144000" cy="3757076"/>
          </a:xfrm>
          <a:prstGeom prst="rect">
            <a:avLst/>
          </a:prstGeom>
          <a:ln w="12700">
            <a:miter lim="400000"/>
          </a:ln>
        </p:spPr>
      </p:pic>
      <p:sp>
        <p:nvSpPr>
          <p:cNvPr id="107" name="Shape 107"/>
          <p:cNvSpPr/>
          <p:nvPr/>
        </p:nvSpPr>
        <p:spPr>
          <a:xfrm>
            <a:off x="6148389" y="4781863"/>
            <a:ext cx="2124036" cy="11507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endParaRPr/>
          </a:p>
          <a:p>
            <a:pPr lvl="0"/>
            <a:r>
              <a:t>Barrow, AK</a:t>
            </a:r>
          </a:p>
          <a:p>
            <a:pPr lvl="0"/>
            <a:r>
              <a:t>Plant distribution</a:t>
            </a:r>
          </a:p>
          <a:p>
            <a:pPr lvl="0"/>
            <a:r>
              <a:t>……..A friends work</a:t>
            </a:r>
          </a:p>
        </p:txBody>
      </p:sp>
      <p:sp>
        <p:nvSpPr>
          <p:cNvPr id="2" name="TextBox 1"/>
          <p:cNvSpPr txBox="1"/>
          <p:nvPr/>
        </p:nvSpPr>
        <p:spPr>
          <a:xfrm>
            <a:off x="837721" y="147447"/>
            <a:ext cx="199023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0000"/>
                </a:solidFill>
                <a:effectLst/>
                <a:uFillTx/>
                <a:latin typeface="Arial"/>
                <a:ea typeface="Arial"/>
                <a:cs typeface="Arial"/>
                <a:sym typeface="Arial"/>
              </a:rPr>
              <a:t>THE WHY ….</a:t>
            </a:r>
            <a:endParaRPr kumimoji="0" lang="en-US" sz="2400" b="1" i="0" u="none" strike="noStrike" cap="none" spc="0" normalizeH="0" baseline="0" dirty="0">
              <a:ln>
                <a:noFill/>
              </a:ln>
              <a:solidFill>
                <a:srgbClr val="000000"/>
              </a:solidFill>
              <a:effectLst/>
              <a:uFillTx/>
              <a:latin typeface="Arial"/>
              <a:ea typeface="Arial"/>
              <a:cs typeface="Arial"/>
              <a:sym typeface="Arial"/>
            </a:endParaRPr>
          </a:p>
        </p:txBody>
      </p:sp>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image20.png" descr="wild color map room.jpg"/>
          <p:cNvPicPr/>
          <p:nvPr/>
        </p:nvPicPr>
        <p:blipFill>
          <a:blip r:embed="rId2">
            <a:extLst/>
          </a:blip>
          <a:stretch>
            <a:fillRect/>
          </a:stretch>
        </p:blipFill>
        <p:spPr>
          <a:xfrm>
            <a:off x="1816131" y="2091955"/>
            <a:ext cx="7327870" cy="4766046"/>
          </a:xfrm>
          <a:prstGeom prst="rect">
            <a:avLst/>
          </a:prstGeom>
          <a:ln w="12700">
            <a:miter lim="400000"/>
          </a:ln>
        </p:spPr>
      </p:pic>
      <p:pic>
        <p:nvPicPr>
          <p:cNvPr id="110" name="image18.png"/>
          <p:cNvPicPr/>
          <p:nvPr/>
        </p:nvPicPr>
        <p:blipFill>
          <a:blip r:embed="rId3">
            <a:extLst/>
          </a:blip>
          <a:stretch>
            <a:fillRect/>
          </a:stretch>
        </p:blipFill>
        <p:spPr>
          <a:xfrm>
            <a:off x="228688" y="414655"/>
            <a:ext cx="3174888" cy="1304493"/>
          </a:xfrm>
          <a:prstGeom prst="rect">
            <a:avLst/>
          </a:prstGeom>
          <a:ln w="12700">
            <a:miter lim="400000"/>
          </a:ln>
        </p:spPr>
      </p:pic>
      <p:sp>
        <p:nvSpPr>
          <p:cNvPr id="111" name="Shape 111"/>
          <p:cNvSpPr/>
          <p:nvPr/>
        </p:nvSpPr>
        <p:spPr>
          <a:xfrm>
            <a:off x="4315255" y="1534482"/>
            <a:ext cx="4589858"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Harmony encourages people to stick around</a:t>
            </a:r>
          </a:p>
        </p:txBody>
      </p:sp>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image21.png" descr="Screen Shot 2012-08-27 at 3.50.51 AM.png"/>
          <p:cNvPicPr/>
          <p:nvPr/>
        </p:nvPicPr>
        <p:blipFill>
          <a:blip r:embed="rId2">
            <a:extLst/>
          </a:blip>
          <a:srcRect l="20415" t="30246" r="57575" b="10207"/>
          <a:stretch>
            <a:fillRect/>
          </a:stretch>
        </p:blipFill>
        <p:spPr>
          <a:xfrm>
            <a:off x="314333" y="103080"/>
            <a:ext cx="4626266" cy="7040371"/>
          </a:xfrm>
          <a:prstGeom prst="rect">
            <a:avLst/>
          </a:prstGeom>
          <a:ln w="12700">
            <a:miter lim="400000"/>
          </a:ln>
        </p:spPr>
      </p:pic>
      <p:pic>
        <p:nvPicPr>
          <p:cNvPr id="114" name="image22.png" descr="calm room.jpg"/>
          <p:cNvPicPr/>
          <p:nvPr/>
        </p:nvPicPr>
        <p:blipFill>
          <a:blip r:embed="rId3">
            <a:extLst/>
          </a:blip>
          <a:srcRect l="11030" t="10704" r="69497" b="10652"/>
          <a:stretch>
            <a:fillRect/>
          </a:stretch>
        </p:blipFill>
        <p:spPr>
          <a:xfrm>
            <a:off x="6064681" y="2481"/>
            <a:ext cx="2254820" cy="7040371"/>
          </a:xfrm>
          <a:prstGeom prst="rect">
            <a:avLst/>
          </a:prstGeom>
          <a:ln w="12700">
            <a:miter lim="400000"/>
          </a:ln>
        </p:spPr>
      </p:pic>
      <p:sp>
        <p:nvSpPr>
          <p:cNvPr id="115" name="Shape 115"/>
          <p:cNvSpPr/>
          <p:nvPr/>
        </p:nvSpPr>
        <p:spPr>
          <a:xfrm>
            <a:off x="6608947" y="5614051"/>
            <a:ext cx="1476299"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t>Multi-faceted</a:t>
            </a:r>
          </a:p>
          <a:p>
            <a:pPr lvl="0"/>
            <a:r>
              <a:t>harmony</a:t>
            </a:r>
          </a:p>
        </p:txBody>
      </p:sp>
    </p:spTree>
  </p:cSld>
  <p:clrMapOvr>
    <a:masterClrMapping/>
  </p:clrMapOvr>
  <p:transition xmlns:p14="http://schemas.microsoft.com/office/powerpoint/2010/main" spd="med"/>
</p:sld>
</file>

<file path=ppt/theme/theme1.xml><?xml version="1.0" encoding="utf-8"?>
<a:theme xmlns:a="http://schemas.openxmlformats.org/drawingml/2006/main" name="Default">
  <a:themeElements>
    <a:clrScheme name="Default">
      <a:dk1>
        <a:srgbClr val="000000"/>
      </a:dk1>
      <a:lt1>
        <a:srgbClr val="EEECE1"/>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TotalTime>
  <Words>1086</Words>
  <Application>Microsoft Macintosh PowerPoint</Application>
  <PresentationFormat>On-screen Show (4:3)</PresentationFormat>
  <Paragraphs>189</Paragraphs>
  <Slides>44</Slides>
  <Notes>11</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Ocean, Sea-Ice Modeling Team, COSIM, LANL Are interested in understanding the characteristics of ocean currents.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 s I n g  N e u t r a l 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Curt Canada</cp:lastModifiedBy>
  <cp:revision>9</cp:revision>
  <dcterms:modified xsi:type="dcterms:W3CDTF">2015-11-04T00:53:29Z</dcterms:modified>
</cp:coreProperties>
</file>